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7" r:id="rId5"/>
    <p:sldId id="265" r:id="rId6"/>
    <p:sldId id="258" r:id="rId7"/>
    <p:sldId id="269" r:id="rId8"/>
    <p:sldId id="275" r:id="rId9"/>
    <p:sldId id="270" r:id="rId10"/>
    <p:sldId id="277" r:id="rId11"/>
    <p:sldId id="278" r:id="rId12"/>
    <p:sldId id="272" r:id="rId13"/>
    <p:sldId id="279" r:id="rId14"/>
    <p:sldId id="280" r:id="rId15"/>
    <p:sldId id="274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3" r:id="rId27"/>
    <p:sldId id="291" r:id="rId28"/>
    <p:sldId id="294" r:id="rId29"/>
    <p:sldId id="295" r:id="rId30"/>
    <p:sldId id="296" r:id="rId31"/>
    <p:sldId id="297" r:id="rId32"/>
    <p:sldId id="298" r:id="rId33"/>
    <p:sldId id="299" r:id="rId34"/>
  </p:sldIdLst>
  <p:sldSz cx="12192000" cy="6858000"/>
  <p:notesSz cx="6797675" cy="992505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2" clrIdx="0">
    <p:extLst>
      <p:ext uri="{19B8F6BF-5375-455C-9EA6-DF929625EA0E}">
        <p15:presenceInfo xmlns:p15="http://schemas.microsoft.com/office/powerpoint/2012/main" userId="86842cea7b49c4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3DCC97-0910-4986-87E8-B50CAA379DA0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526EF-120C-4A81-82CD-BD626D731E77}" type="datetime1">
              <a:rPr lang="sl-SI" noProof="0" smtClean="0"/>
              <a:t>21. 02. 2025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noProof="0" smtClean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93229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spremeniti sliko na tem diapozitivu, jo izberite in izbrišite. Nato kliknite ikono za vstavljanje slike v označbi mesta, da vstavite svojo sliko.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798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32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953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535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280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Označba mesta za besedil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8" name="Prostoročn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Označba mesta za sliko 8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" name="Označba mesta za sliko 20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FD5C4-5BF7-4B24-A6BD-85CD83C056E0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5ADD2-58F1-40C8-B572-9C066F81DF14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FA532-C4A4-450B-B498-3EA2F8C21E68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B7D1B-1FBC-412A-B8F8-76AFD8A090EE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6A329-EB4A-45C1-9BF8-FF92C6C71C80}" type="datetime1">
              <a:rPr lang="sl-SI" noProof="0" smtClean="0"/>
              <a:t>21. 02. 2025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3F082-31CB-4A76-BC38-31ED86CB083F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9A122-44B6-4C96-8625-46C7EFBCC773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91ACE-B733-45A9-A129-5282C86176FD}" type="datetime1">
              <a:rPr lang="sl-SI" noProof="0" smtClean="0"/>
              <a:t>21. 02. 2025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očn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2" name="Označba mesta za sliko 11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40745-BD35-4B97-AB0A-AC05DD6FCCFA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8F26A91-451C-46F4-8AA6-67A3B48251F9}" type="datetime1">
              <a:rPr lang="sl-SI" smtClean="0"/>
              <a:t>21. 02. 2025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e-uprava.gov.si/podrocja/vloge/vloga.html?id=523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srips-rs.si/sl/stipendije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ips-rs.si/stipendije/izmenjevalnica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.gov.si/iskalci-zaposlitve/#/" TargetMode="External"/><Relationship Id="rId2" Type="http://schemas.openxmlformats.org/officeDocument/2006/relationships/hyperlink" Target="http://www.mojaizbira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ja.poropat@osvsmuc.si" TargetMode="External"/><Relationship Id="rId5" Type="http://schemas.openxmlformats.org/officeDocument/2006/relationships/hyperlink" Target="https://www.gov.si/teme/vpis-v-srednjo-solo/" TargetMode="External"/><Relationship Id="rId4" Type="http://schemas.openxmlformats.org/officeDocument/2006/relationships/hyperlink" Target="http://www.dijas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55440" y="2204864"/>
            <a:ext cx="8568952" cy="122413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l-SI" dirty="0" smtClean="0"/>
              <a:t>       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</a:t>
            </a:r>
            <a:r>
              <a:rPr lang="sl-SI" sz="5300" b="1" dirty="0" smtClean="0">
                <a:solidFill>
                  <a:srgbClr val="00B0F0"/>
                </a:solidFill>
              </a:rPr>
              <a:t>KAM PO OSNOVNI ŠOLI?</a:t>
            </a:r>
            <a:endParaRPr lang="sl-SI" sz="5300" b="1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5159896" y="5373216"/>
            <a:ext cx="3744416" cy="432048"/>
          </a:xfrm>
        </p:spPr>
        <p:txBody>
          <a:bodyPr rtlCol="0">
            <a:noAutofit/>
          </a:bodyPr>
          <a:lstStyle/>
          <a:p>
            <a:pPr rtl="0"/>
            <a:r>
              <a:rPr lang="sl-SI" sz="1800" dirty="0" smtClean="0">
                <a:solidFill>
                  <a:srgbClr val="00B0F0"/>
                </a:solidFill>
              </a:rPr>
              <a:t>Taja Poropat, šolska svetovalna služba</a:t>
            </a:r>
            <a:endParaRPr lang="sl-SI" sz="1800" dirty="0">
              <a:solidFill>
                <a:srgbClr val="00B0F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3709424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PRIJAVA ZA VPIS IN ROKI</a:t>
            </a:r>
            <a:endParaRPr lang="sl-SI" dirty="0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6" b="20156"/>
          <a:stretch>
            <a:fillRect/>
          </a:stretch>
        </p:blipFill>
        <p:spPr>
          <a:xfrm>
            <a:off x="983432" y="1874520"/>
            <a:ext cx="5193089" cy="2937510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600056" y="1700808"/>
            <a:ext cx="5184576" cy="3600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dirty="0"/>
              <a:t>Učenci prijavo za vpis </a:t>
            </a:r>
            <a:r>
              <a:rPr lang="sl-SI" sz="1600" u="sng" dirty="0"/>
              <a:t>dobijo in </a:t>
            </a:r>
            <a:r>
              <a:rPr lang="en-US" sz="1600" u="sng" dirty="0" err="1"/>
              <a:t>izpolnijo</a:t>
            </a:r>
            <a:r>
              <a:rPr lang="en-US" sz="1600" u="sng" dirty="0"/>
              <a:t> </a:t>
            </a:r>
            <a:r>
              <a:rPr lang="sl-SI" sz="1600" u="sng" dirty="0"/>
              <a:t>v šoli </a:t>
            </a:r>
            <a:r>
              <a:rPr lang="sl-SI" sz="1600" dirty="0"/>
              <a:t>ter jo po podpisu staršev/skrbnikov skupaj z dokazili </a:t>
            </a:r>
            <a:r>
              <a:rPr lang="sl-SI" sz="1600" u="sng" dirty="0"/>
              <a:t>oddajo </a:t>
            </a:r>
            <a:r>
              <a:rPr lang="en-US" sz="1600" u="sng" dirty="0" err="1"/>
              <a:t>na</a:t>
            </a:r>
            <a:r>
              <a:rPr lang="en-US" sz="1600" u="sng" dirty="0"/>
              <a:t> </a:t>
            </a:r>
            <a:r>
              <a:rPr lang="en-US" sz="1600" u="sng" dirty="0" err="1"/>
              <a:t>osnovni</a:t>
            </a:r>
            <a:r>
              <a:rPr lang="en-US" sz="1600" u="sng" dirty="0"/>
              <a:t> </a:t>
            </a:r>
            <a:r>
              <a:rPr lang="sl-SI" sz="1600" u="sng" dirty="0"/>
              <a:t> šoli</a:t>
            </a:r>
            <a:r>
              <a:rPr lang="en-US" sz="1600" u="sng" dirty="0"/>
              <a:t>, </a:t>
            </a:r>
            <a:r>
              <a:rPr lang="en-US" sz="1600" u="sng" dirty="0" err="1"/>
              <a:t>ki</a:t>
            </a:r>
            <a:r>
              <a:rPr lang="en-US" sz="1600" u="sng" dirty="0"/>
              <a:t> jo </a:t>
            </a:r>
            <a:r>
              <a:rPr lang="en-US" sz="1600" u="sng" dirty="0" err="1"/>
              <a:t>pošlje</a:t>
            </a:r>
            <a:r>
              <a:rPr lang="en-US" sz="1600" u="sng" dirty="0"/>
              <a:t> </a:t>
            </a:r>
            <a:r>
              <a:rPr lang="en-US" sz="1600" u="sng" dirty="0" err="1"/>
              <a:t>na</a:t>
            </a:r>
            <a:r>
              <a:rPr lang="en-US" sz="1600" u="sng" dirty="0"/>
              <a:t> </a:t>
            </a:r>
            <a:r>
              <a:rPr lang="en-US" sz="1600" u="sng" dirty="0" err="1"/>
              <a:t>srednjo</a:t>
            </a:r>
            <a:r>
              <a:rPr lang="en-US" sz="1600" u="sng" dirty="0"/>
              <a:t> </a:t>
            </a:r>
            <a:r>
              <a:rPr lang="en-US" sz="1600" u="sng" dirty="0" err="1" smtClean="0"/>
              <a:t>šolo</a:t>
            </a:r>
            <a:endParaRPr lang="sl-SI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Vsak</a:t>
            </a:r>
            <a:r>
              <a:rPr lang="en-US" sz="1600" dirty="0"/>
              <a:t> </a:t>
            </a:r>
            <a:r>
              <a:rPr lang="en-US" sz="1600" dirty="0" err="1"/>
              <a:t>odda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eno</a:t>
            </a:r>
            <a:r>
              <a:rPr lang="en-US" sz="1600" dirty="0"/>
              <a:t> </a:t>
            </a:r>
            <a:r>
              <a:rPr lang="en-US" sz="1600" dirty="0" err="1"/>
              <a:t>izpolnjeno</a:t>
            </a:r>
            <a:r>
              <a:rPr lang="en-US" sz="1600" dirty="0"/>
              <a:t> </a:t>
            </a:r>
            <a:r>
              <a:rPr lang="en-US" sz="1600" dirty="0" err="1"/>
              <a:t>prijavnico</a:t>
            </a:r>
            <a:r>
              <a:rPr lang="en-US" sz="1600" dirty="0"/>
              <a:t>/</a:t>
            </a:r>
            <a:r>
              <a:rPr lang="en-US" sz="1600" dirty="0" err="1"/>
              <a:t>razen</a:t>
            </a:r>
            <a:r>
              <a:rPr lang="en-US" sz="1600" dirty="0"/>
              <a:t> </a:t>
            </a:r>
            <a:r>
              <a:rPr lang="en-US" sz="1600" dirty="0" err="1"/>
              <a:t>tistih</a:t>
            </a:r>
            <a:r>
              <a:rPr lang="en-US" sz="1600" dirty="0"/>
              <a:t>, </a:t>
            </a:r>
            <a:r>
              <a:rPr lang="en-US" sz="1600" dirty="0" err="1"/>
              <a:t>ki</a:t>
            </a:r>
            <a:r>
              <a:rPr lang="en-US" sz="1600" dirty="0"/>
              <a:t> se </a:t>
            </a:r>
            <a:r>
              <a:rPr lang="en-US" sz="1600" dirty="0" err="1"/>
              <a:t>vpisujejo</a:t>
            </a:r>
            <a:r>
              <a:rPr lang="en-US" sz="1600" dirty="0"/>
              <a:t> </a:t>
            </a:r>
            <a:r>
              <a:rPr lang="en-US" sz="1600" dirty="0" err="1"/>
              <a:t>vzporedno</a:t>
            </a:r>
            <a:r>
              <a:rPr lang="en-US" sz="1600" dirty="0"/>
              <a:t> v program </a:t>
            </a:r>
            <a:r>
              <a:rPr lang="en-US" sz="1600" dirty="0" err="1"/>
              <a:t>umetniška</a:t>
            </a:r>
            <a:r>
              <a:rPr lang="en-US" sz="1600" dirty="0"/>
              <a:t> </a:t>
            </a:r>
            <a:r>
              <a:rPr lang="en-US" sz="1600" dirty="0" err="1"/>
              <a:t>gimnazija-glasbena</a:t>
            </a:r>
            <a:r>
              <a:rPr lang="en-US" sz="1600" dirty="0"/>
              <a:t> in </a:t>
            </a:r>
            <a:r>
              <a:rPr lang="en-US" sz="1600" dirty="0" err="1"/>
              <a:t>plesna</a:t>
            </a:r>
            <a:r>
              <a:rPr lang="en-US" sz="1600" dirty="0"/>
              <a:t> </a:t>
            </a:r>
            <a:r>
              <a:rPr lang="en-US" sz="1600" dirty="0" err="1"/>
              <a:t>smer</a:t>
            </a:r>
            <a:endParaRPr lang="sl-SI" sz="1600" dirty="0"/>
          </a:p>
          <a:p>
            <a:pPr>
              <a:defRPr/>
            </a:pPr>
            <a:endParaRPr lang="sl-SI" sz="1600" dirty="0"/>
          </a:p>
          <a:p>
            <a:pPr algn="ctr">
              <a:defRPr/>
            </a:pPr>
            <a:r>
              <a:rPr lang="sl-SI" sz="1600" b="1" dirty="0"/>
              <a:t>Rok za oddajo prijavnice na srednjo šolo:</a:t>
            </a:r>
          </a:p>
          <a:p>
            <a:pPr algn="ctr">
              <a:defRPr/>
            </a:pPr>
            <a:r>
              <a:rPr lang="sl-SI" sz="1600" b="1" dirty="0">
                <a:solidFill>
                  <a:schemeClr val="accent2"/>
                </a:solidFill>
              </a:rPr>
              <a:t>2. april </a:t>
            </a:r>
            <a:r>
              <a:rPr lang="sl-SI" sz="1600" b="1" dirty="0" smtClean="0">
                <a:solidFill>
                  <a:schemeClr val="accent2"/>
                </a:solidFill>
              </a:rPr>
              <a:t>2025</a:t>
            </a:r>
            <a:endParaRPr lang="sl-SI" sz="1600" b="1" dirty="0">
              <a:solidFill>
                <a:schemeClr val="accent2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14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accent2"/>
                </a:solidFill>
              </a:rPr>
              <a:t>DOGAJANJE PO ODDAJI PRIJAVNICE ZA VPIS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487488" y="2348880"/>
            <a:ext cx="7848872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37958"/>
              </p:ext>
            </p:extLst>
          </p:nvPr>
        </p:nvGraphicFramePr>
        <p:xfrm>
          <a:off x="2423592" y="1052736"/>
          <a:ext cx="6480720" cy="5685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7">
                  <a:extLst>
                    <a:ext uri="{9D8B030D-6E8A-4147-A177-3AD203B41FA5}">
                      <a16:colId xmlns:a16="http://schemas.microsoft.com/office/drawing/2014/main" val="522151023"/>
                    </a:ext>
                  </a:extLst>
                </a:gridCol>
                <a:gridCol w="2916323">
                  <a:extLst>
                    <a:ext uri="{9D8B030D-6E8A-4147-A177-3AD203B41FA5}">
                      <a16:colId xmlns:a16="http://schemas.microsoft.com/office/drawing/2014/main" val="2137343118"/>
                    </a:ext>
                  </a:extLst>
                </a:gridCol>
              </a:tblGrid>
              <a:tr h="635456"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+mj-lt"/>
                        </a:rPr>
                        <a:t>Objava</a:t>
                      </a:r>
                      <a:r>
                        <a:rPr lang="sl-SI" sz="1600" baseline="0" dirty="0" smtClean="0">
                          <a:latin typeface="+mj-lt"/>
                        </a:rPr>
                        <a:t> številčnega stanja prijav (spletna stran MIZŠ)</a:t>
                      </a:r>
                      <a:endParaRPr lang="sl-SI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+mj-lt"/>
                        </a:rPr>
                        <a:t>8. 4. 2024</a:t>
                      </a:r>
                      <a:endParaRPr lang="sl-SI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850449"/>
                  </a:ext>
                </a:extLst>
              </a:tr>
              <a:tr h="1170576">
                <a:tc>
                  <a:txBody>
                    <a:bodyPr/>
                    <a:lstStyle/>
                    <a:p>
                      <a:r>
                        <a:rPr lang="sl-SI" sz="1600" b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Morebitni</a:t>
                      </a:r>
                      <a:r>
                        <a:rPr lang="sl-SI" sz="1600" b="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prenosi prijav za vpis v srednje šole – učenci s starši osebno ali na daljavo v obeh srednjih šolah, do 14. ure</a:t>
                      </a:r>
                      <a:endParaRPr lang="sl-SI" sz="160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400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  <a:p>
                      <a:pPr algn="ctr"/>
                      <a:endParaRPr lang="sl-SI" sz="1400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Do</a:t>
                      </a:r>
                      <a:r>
                        <a:rPr lang="sl-SI" sz="140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24. 4. 2025 do 15. ure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439877"/>
                  </a:ext>
                </a:extLst>
              </a:tr>
              <a:tr h="334450"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NPZ</a:t>
                      </a:r>
                      <a:r>
                        <a:rPr lang="sl-SI" sz="140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slovenščina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24.</a:t>
                      </a:r>
                      <a:r>
                        <a:rPr lang="sl-SI" sz="140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3. 2025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500770"/>
                  </a:ext>
                </a:extLst>
              </a:tr>
              <a:tr h="334450"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NPZ</a:t>
                      </a:r>
                      <a:r>
                        <a:rPr lang="sl-SI" sz="140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matematika</a:t>
                      </a:r>
                      <a:endParaRPr lang="sl-SI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27.</a:t>
                      </a:r>
                      <a:r>
                        <a:rPr lang="sl-SI" sz="140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3. 2025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889168"/>
                  </a:ext>
                </a:extLst>
              </a:tr>
              <a:tr h="334450"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NPZ 3. predmet (Geografija)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1.</a:t>
                      </a:r>
                      <a:r>
                        <a:rPr lang="sl-SI" sz="140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4. 2025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92355"/>
                  </a:ext>
                </a:extLst>
              </a:tr>
              <a:tr h="568566"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Obveščanje prijavljenih kandidatov o omejitvah vpisa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Do 30. 5.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42824"/>
                  </a:ext>
                </a:extLst>
              </a:tr>
              <a:tr h="802681"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Vpis na šolah brez omejitve oziroma izvedba 1.</a:t>
                      </a:r>
                      <a:r>
                        <a:rPr lang="sl-SI" sz="140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kroga izbirnega postopka – (vabljeni s ste s strani srednje šole)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400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16. – 20.6. 2025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12552"/>
                  </a:ext>
                </a:extLst>
              </a:tr>
              <a:tr h="1505026"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latin typeface="+mj-lt"/>
                        </a:rPr>
                        <a:t>*</a:t>
                      </a:r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Objava rezultatov 1. kroga izbirnega postopka, seznanitev neuspešnih kandidatov, 2. krog izbirnega postopka</a:t>
                      </a:r>
                    </a:p>
                    <a:p>
                      <a:endParaRPr lang="sl-SI" sz="1400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  <a:p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Objava prostih mest za vpis in vpis na srednjih šolah, ki imajo še prosta mesta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            do 20. 6. 2025</a:t>
                      </a:r>
                      <a:r>
                        <a:rPr lang="sl-SI" sz="140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do 14. ure</a:t>
                      </a:r>
                      <a:endParaRPr lang="sl-SI" sz="1400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  <a:p>
                      <a:endParaRPr lang="sl-SI" sz="1400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  <a:p>
                      <a:endParaRPr lang="sl-SI" sz="1400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  <a:p>
                      <a:endParaRPr lang="sl-SI" sz="1400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  <a:p>
                      <a:r>
                        <a:rPr lang="sl-SI" sz="14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           do   3. 7. 2025</a:t>
                      </a:r>
                      <a:r>
                        <a:rPr lang="sl-SI" sz="1400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do 15. ure</a:t>
                      </a:r>
                      <a:endParaRPr lang="sl-SI" sz="14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5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3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6"/>
          </a:xfrm>
        </p:spPr>
        <p:txBody>
          <a:bodyPr rtlCol="0"/>
          <a:lstStyle/>
          <a:p>
            <a:r>
              <a:rPr lang="sl-SI" altLang="sl-SI" dirty="0"/>
              <a:t>MERILA ZA IZBIRO V PRIMERU OMEJITVE VPISA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sl-SI" altLang="sl-SI" sz="1600" dirty="0" smtClean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6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V 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primeru </a:t>
            </a:r>
            <a:r>
              <a:rPr lang="sl-SI" altLang="sl-SI" sz="1600" u="sng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omejitve vpisa 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so učenci izbrani na podlagi </a:t>
            </a: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razvrstitve točk iz učnega uspeha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pPr marL="514350" lvl="1" indent="-171450" defTabSz="685800" fontAlgn="base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sl-SI" altLang="sl-SI" sz="14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*V primeru vpisa v športni oddelek gimnazije pa se upošteva še športne dosežke na podlagi dodeljenih statusov A (10 točk) B </a:t>
            </a:r>
            <a:r>
              <a:rPr lang="sl-SI" altLang="sl-SI" sz="16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(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5 točk), C 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Če je na spodnji meji več kandidatov z istim številom točk, se upošteva točke dosežene na NPZ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– SLO, MAT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(predhodno soglasje staršev)</a:t>
            </a:r>
          </a:p>
          <a:p>
            <a:pPr rtl="0"/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91345" y="1556793"/>
            <a:ext cx="4176464" cy="2304256"/>
          </a:xfrm>
        </p:spPr>
        <p:txBody>
          <a:bodyPr rtlCol="0">
            <a:normAutofit/>
          </a:bodyPr>
          <a:lstStyle/>
          <a:p>
            <a:pPr rtl="0"/>
            <a:endParaRPr lang="sl-SI" sz="1200" dirty="0"/>
          </a:p>
        </p:txBody>
      </p:sp>
      <p:sp>
        <p:nvSpPr>
          <p:cNvPr id="6" name="Oblak 5"/>
          <p:cNvSpPr/>
          <p:nvPr/>
        </p:nvSpPr>
        <p:spPr>
          <a:xfrm>
            <a:off x="-96688" y="872717"/>
            <a:ext cx="4821088" cy="367240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l-SI" sz="1200" dirty="0" smtClean="0">
                <a:solidFill>
                  <a:prstClr val="black"/>
                </a:solidFill>
                <a:latin typeface="Calibri"/>
              </a:rPr>
              <a:t>                         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l-SI" sz="1200" dirty="0">
              <a:solidFill>
                <a:prstClr val="black"/>
              </a:solidFill>
              <a:latin typeface="Calibri"/>
            </a:endParaRP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l-SI" sz="1200" dirty="0" smtClean="0">
                <a:solidFill>
                  <a:schemeClr val="accent2"/>
                </a:solidFill>
                <a:latin typeface="+mj-lt"/>
              </a:rPr>
              <a:t>OMEJITVE </a:t>
            </a:r>
            <a:r>
              <a:rPr lang="sl-SI" sz="1200" dirty="0">
                <a:solidFill>
                  <a:schemeClr val="accent2"/>
                </a:solidFill>
                <a:latin typeface="+mj-lt"/>
              </a:rPr>
              <a:t>VPISA </a:t>
            </a:r>
            <a:r>
              <a:rPr lang="sl-SI" sz="1200" dirty="0" smtClean="0">
                <a:solidFill>
                  <a:schemeClr val="accent2"/>
                </a:solidFill>
                <a:latin typeface="+mj-lt"/>
              </a:rPr>
              <a:t>2022/2023:</a:t>
            </a:r>
            <a:endParaRPr lang="sl-SI" sz="800" dirty="0" smtClean="0">
              <a:solidFill>
                <a:schemeClr val="accent2"/>
              </a:solidFill>
              <a:latin typeface="+mj-lt"/>
            </a:endParaRPr>
          </a:p>
          <a:p>
            <a:pPr marL="171450" lvl="0" indent="-1714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sl-SI" sz="800" dirty="0">
              <a:solidFill>
                <a:prstClr val="black"/>
              </a:solidFill>
              <a:latin typeface="+mj-lt"/>
            </a:endParaRPr>
          </a:p>
          <a:p>
            <a:pPr marL="171450" lvl="0" indent="-1714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900" dirty="0" smtClean="0">
                <a:solidFill>
                  <a:schemeClr val="accent2"/>
                </a:solidFill>
                <a:latin typeface="+mj-lt"/>
              </a:rPr>
              <a:t>Gimnazija </a:t>
            </a:r>
            <a:r>
              <a:rPr lang="sl-SI" sz="900" dirty="0">
                <a:solidFill>
                  <a:schemeClr val="accent2"/>
                </a:solidFill>
                <a:latin typeface="+mj-lt"/>
              </a:rPr>
              <a:t>Koper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v programa: 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Umetniška gimnazija – likovna smer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(SI) na 14 mest in 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Umetniška gimnazija – glasbena smer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(SI), vzporedno izobraževanje na 6 mest; </a:t>
            </a:r>
          </a:p>
          <a:p>
            <a:pPr marL="171450" lvl="0" indent="-1714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900" dirty="0">
                <a:solidFill>
                  <a:schemeClr val="accent2"/>
                </a:solidFill>
                <a:latin typeface="+mj-lt"/>
              </a:rPr>
              <a:t>Srednja ekonomsko-poslovne šole Koper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v program 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Ekonomski tehnik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(SI) na 84 mest;</a:t>
            </a:r>
          </a:p>
          <a:p>
            <a:pPr marL="171450" lvl="0" indent="-1714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900" dirty="0">
                <a:solidFill>
                  <a:schemeClr val="accent2"/>
                </a:solidFill>
                <a:latin typeface="+mj-lt"/>
              </a:rPr>
              <a:t>Srednja šola Izola v programa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: 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Predšolska vzgoja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(SI) na 28 mest in 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Zdravstvena nega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(SI) na 56 mest;</a:t>
            </a:r>
          </a:p>
          <a:p>
            <a:pPr marL="171450" lvl="0" indent="-1714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900" dirty="0">
                <a:solidFill>
                  <a:schemeClr val="accent2"/>
                </a:solidFill>
                <a:latin typeface="+mj-lt"/>
              </a:rPr>
              <a:t>Šolski center Srečka Kosovela Sežana, </a:t>
            </a:r>
            <a:r>
              <a:rPr lang="sl-SI" sz="900" i="1" dirty="0">
                <a:solidFill>
                  <a:schemeClr val="accent2"/>
                </a:solidFill>
                <a:latin typeface="+mj-lt"/>
              </a:rPr>
              <a:t>Gimnazija in ekonomska šola</a:t>
            </a:r>
            <a:r>
              <a:rPr lang="sl-SI" sz="900" i="1" dirty="0">
                <a:solidFill>
                  <a:prstClr val="black"/>
                </a:solidFill>
                <a:latin typeface="+mj-lt"/>
              </a:rPr>
              <a:t>,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 v program: </a:t>
            </a:r>
            <a:r>
              <a:rPr lang="sl-SI" sz="900" u="sng" dirty="0" err="1">
                <a:solidFill>
                  <a:prstClr val="black"/>
                </a:solidFill>
                <a:latin typeface="+mj-lt"/>
              </a:rPr>
              <a:t>Aranžerski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 tehnik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na 28 mest;</a:t>
            </a:r>
          </a:p>
          <a:p>
            <a:pPr marL="171450" lvl="0" indent="-1714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900" dirty="0">
                <a:solidFill>
                  <a:schemeClr val="accent2"/>
                </a:solidFill>
                <a:latin typeface="+mj-lt"/>
              </a:rPr>
              <a:t>Šolski center Postojna, </a:t>
            </a:r>
            <a:r>
              <a:rPr lang="sl-SI" sz="900" i="1" dirty="0">
                <a:solidFill>
                  <a:schemeClr val="accent2"/>
                </a:solidFill>
                <a:latin typeface="+mj-lt"/>
              </a:rPr>
              <a:t>Srednja šola</a:t>
            </a:r>
            <a:r>
              <a:rPr lang="sl-SI" sz="900" i="1" dirty="0">
                <a:solidFill>
                  <a:prstClr val="black"/>
                </a:solidFill>
                <a:latin typeface="+mj-lt"/>
              </a:rPr>
              <a:t>,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v programe: 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Strojni tehnik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 na 28 mest, 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Tehnik računalništva 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na 28 mest in 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Predšolska vzgoja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 na 30 mest;</a:t>
            </a:r>
          </a:p>
          <a:p>
            <a:pPr marL="171450" lvl="0" indent="-1714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900" dirty="0">
                <a:solidFill>
                  <a:schemeClr val="accent2"/>
                </a:solidFill>
                <a:latin typeface="+mj-lt"/>
              </a:rPr>
              <a:t>Srednja gozdarska in lesarska šola Postojna v program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: </a:t>
            </a:r>
            <a:r>
              <a:rPr lang="sl-SI" sz="900" u="sng" dirty="0">
                <a:solidFill>
                  <a:prstClr val="black"/>
                </a:solidFill>
                <a:latin typeface="+mj-lt"/>
              </a:rPr>
              <a:t>Zdravstvena nega</a:t>
            </a:r>
            <a:r>
              <a:rPr lang="sl-SI" sz="900" dirty="0">
                <a:solidFill>
                  <a:prstClr val="black"/>
                </a:solidFill>
                <a:latin typeface="+mj-lt"/>
              </a:rPr>
              <a:t> na 28 mest;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l-SI" sz="900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l-SI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983754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3600" dirty="0" smtClean="0">
                <a:solidFill>
                  <a:schemeClr val="accent2"/>
                </a:solidFill>
              </a:rPr>
              <a:t>SREDNJEŠOLSKI PROGRAMI V OBALNO – KRAŠKI REGIJI</a:t>
            </a:r>
            <a:endParaRPr lang="sl-SI" sz="3600" dirty="0">
              <a:solidFill>
                <a:schemeClr val="accent2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852936"/>
            <a:ext cx="4762500" cy="2695575"/>
          </a:xfrm>
        </p:spPr>
      </p:pic>
    </p:spTree>
    <p:extLst>
      <p:ext uri="{BB962C8B-B14F-4D97-AF65-F5344CB8AC3E}">
        <p14:creationId xmlns:p14="http://schemas.microsoft.com/office/powerpoint/2010/main" val="39236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500783"/>
            <a:ext cx="4896543" cy="1205942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664" y="1596615"/>
            <a:ext cx="5256584" cy="45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5055" cy="4877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965" y="212019"/>
            <a:ext cx="2238119" cy="1413548"/>
          </a:xfrm>
          <a:prstGeom prst="rect">
            <a:avLst/>
          </a:prstGeom>
        </p:spPr>
      </p:pic>
      <p:pic>
        <p:nvPicPr>
          <p:cNvPr id="11" name="Označba mesta vsebine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3672" y="1984849"/>
            <a:ext cx="5400600" cy="389435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4151784" y="908720"/>
            <a:ext cx="883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</a:rPr>
              <a:t>SREDNJA – EKONOMSKO POSLOVNA ŠOLA KOPER</a:t>
            </a:r>
            <a:endParaRPr lang="sl-SI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28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91944" y="548680"/>
            <a:ext cx="5076056" cy="899120"/>
          </a:xfrm>
        </p:spPr>
        <p:txBody>
          <a:bodyPr>
            <a:normAutofit/>
          </a:bodyPr>
          <a:lstStyle/>
          <a:p>
            <a:r>
              <a:rPr lang="sl-SI" sz="1800" b="1" dirty="0" smtClean="0"/>
              <a:t>SREDNJA TEHNIŠKA ŠOLA KOPER</a:t>
            </a:r>
            <a:endParaRPr lang="sl-SI" sz="18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672" y="1844824"/>
            <a:ext cx="4680520" cy="44492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18757"/>
            <a:ext cx="1728192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84" y="260648"/>
            <a:ext cx="3158691" cy="1279271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1704" y="1844824"/>
            <a:ext cx="4476469" cy="44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188640"/>
            <a:ext cx="2396805" cy="1618033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5680" y="1988840"/>
            <a:ext cx="4754503" cy="4097147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7104112" y="2852936"/>
            <a:ext cx="65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8173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7604" cy="10851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188640"/>
            <a:ext cx="2448272" cy="1568152"/>
          </a:xfrm>
          <a:prstGeom prst="rect">
            <a:avLst/>
          </a:prstGeom>
        </p:spPr>
      </p:pic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71664" y="2060848"/>
            <a:ext cx="5114987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                    Vsebina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sz="half" idx="2"/>
          </p:nvPr>
        </p:nvSpPr>
        <p:spPr>
          <a:xfrm>
            <a:off x="6528048" y="620688"/>
            <a:ext cx="3657600" cy="5256584"/>
          </a:xfrm>
        </p:spPr>
        <p:txBody>
          <a:bodyPr rtlCol="0">
            <a:normAutofit fontScale="62500" lnSpcReduction="20000"/>
          </a:bodyPr>
          <a:lstStyle/>
          <a:p>
            <a:pPr algn="ctr">
              <a:defRPr/>
            </a:pPr>
            <a:endParaRPr lang="sl-SI" altLang="sl-SI" dirty="0" smtClean="0"/>
          </a:p>
          <a:p>
            <a:pPr algn="ctr">
              <a:defRPr/>
            </a:pPr>
            <a:endParaRPr lang="sl-SI" altLang="sl-SI" dirty="0" smtClean="0"/>
          </a:p>
          <a:p>
            <a:pPr algn="ctr">
              <a:defRPr/>
            </a:pPr>
            <a:endParaRPr lang="sl-SI" altLang="sl-SI" dirty="0"/>
          </a:p>
          <a:p>
            <a:pPr algn="ctr">
              <a:defRPr/>
            </a:pPr>
            <a:r>
              <a:rPr lang="sl-SI" altLang="sl-SI" sz="2100" b="1" dirty="0" smtClean="0">
                <a:latin typeface="+mj-lt"/>
              </a:rPr>
              <a:t>PROGRAM </a:t>
            </a:r>
            <a:r>
              <a:rPr lang="sl-SI" altLang="sl-SI" sz="2100" b="1" dirty="0">
                <a:latin typeface="+mj-lt"/>
              </a:rPr>
              <a:t>KARIERNE ORIENTACIJE </a:t>
            </a:r>
          </a:p>
          <a:p>
            <a:pPr>
              <a:defRPr/>
            </a:pPr>
            <a:endParaRPr lang="sl-SI" altLang="sl-SI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altLang="sl-SI" sz="2100" b="1" dirty="0">
                <a:latin typeface="+mj-lt"/>
              </a:rPr>
              <a:t>RAZPIS ZA VPIS</a:t>
            </a:r>
          </a:p>
          <a:p>
            <a:pPr lvl="1">
              <a:defRPr/>
            </a:pPr>
            <a:r>
              <a:rPr lang="sl-SI" altLang="sl-SI" sz="1500" dirty="0">
                <a:latin typeface="+mj-lt"/>
              </a:rPr>
              <a:t>Informativni dan</a:t>
            </a:r>
          </a:p>
          <a:p>
            <a:pPr lvl="1">
              <a:defRPr/>
            </a:pPr>
            <a:r>
              <a:rPr lang="sl-SI" altLang="sl-SI" sz="1500" dirty="0">
                <a:latin typeface="+mj-lt"/>
              </a:rPr>
              <a:t>Izobraževanje v Sloveniji</a:t>
            </a:r>
          </a:p>
          <a:p>
            <a:pPr lvl="1">
              <a:defRPr/>
            </a:pPr>
            <a:r>
              <a:rPr lang="sl-SI" altLang="sl-SI" sz="1500" dirty="0">
                <a:latin typeface="+mj-lt"/>
              </a:rPr>
              <a:t>Pogoji za vpis v srednje šole</a:t>
            </a:r>
          </a:p>
          <a:p>
            <a:pPr lvl="1">
              <a:defRPr/>
            </a:pPr>
            <a:r>
              <a:rPr lang="sl-SI" altLang="sl-SI" sz="1500" dirty="0">
                <a:latin typeface="+mj-lt"/>
              </a:rPr>
              <a:t>Prijava za vpis in roki</a:t>
            </a:r>
          </a:p>
          <a:p>
            <a:pPr lvl="1">
              <a:defRPr/>
            </a:pPr>
            <a:r>
              <a:rPr lang="sl-SI" altLang="sl-SI" sz="1500" dirty="0">
                <a:latin typeface="+mj-lt"/>
              </a:rPr>
              <a:t>Merila za izbiro v primeru omejitve vpisa</a:t>
            </a:r>
          </a:p>
          <a:p>
            <a:pPr lvl="1">
              <a:defRPr/>
            </a:pPr>
            <a:r>
              <a:rPr lang="sl-SI" altLang="sl-SI" sz="1500" dirty="0">
                <a:latin typeface="+mj-lt"/>
              </a:rPr>
              <a:t>Srednješolski programi v Obalno-kraški regiji </a:t>
            </a:r>
            <a:endParaRPr lang="sl-SI" altLang="sl-SI" sz="1500" dirty="0" smtClean="0">
              <a:latin typeface="+mj-lt"/>
            </a:endParaRPr>
          </a:p>
          <a:p>
            <a:pPr lvl="1">
              <a:defRPr/>
            </a:pPr>
            <a:r>
              <a:rPr lang="sl-SI" altLang="sl-SI" sz="1500" dirty="0" smtClean="0">
                <a:latin typeface="+mj-lt"/>
              </a:rPr>
              <a:t>(Primorsko-notranjski </a:t>
            </a:r>
            <a:r>
              <a:rPr lang="sl-SI" altLang="sl-SI" sz="1500" dirty="0">
                <a:latin typeface="+mj-lt"/>
              </a:rPr>
              <a:t>regiji)</a:t>
            </a:r>
          </a:p>
          <a:p>
            <a:pPr lvl="1">
              <a:defRPr/>
            </a:pPr>
            <a:r>
              <a:rPr lang="sl-SI" altLang="sl-SI" sz="1500" dirty="0">
                <a:latin typeface="+mj-lt"/>
              </a:rPr>
              <a:t>Dijaški domovi</a:t>
            </a:r>
          </a:p>
          <a:p>
            <a:pPr lvl="1">
              <a:defRPr/>
            </a:pPr>
            <a:endParaRPr lang="sl-SI" altLang="sl-SI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altLang="sl-SI" sz="2100" b="1" dirty="0">
                <a:latin typeface="+mj-lt"/>
              </a:rPr>
              <a:t>ŠTIPENDIRANJE</a:t>
            </a:r>
          </a:p>
          <a:p>
            <a:pPr>
              <a:defRPr/>
            </a:pPr>
            <a:endParaRPr lang="sl-SI" altLang="sl-SI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altLang="sl-SI" sz="2100" b="1" dirty="0">
                <a:latin typeface="+mj-lt"/>
              </a:rPr>
              <a:t>KAM PO OSNOVNI ŠOLI?</a:t>
            </a:r>
            <a:endParaRPr lang="en-US" altLang="sl-SI" sz="2100" b="1" dirty="0">
              <a:latin typeface="+mj-lt"/>
            </a:endParaRPr>
          </a:p>
          <a:p>
            <a:pPr lvl="1">
              <a:defRPr/>
            </a:pPr>
            <a:r>
              <a:rPr lang="en-US" altLang="sl-SI" sz="1500" dirty="0" err="1">
                <a:latin typeface="+mj-lt"/>
              </a:rPr>
              <a:t>Dejavniki</a:t>
            </a:r>
            <a:r>
              <a:rPr lang="en-US" altLang="sl-SI" sz="1500" dirty="0">
                <a:latin typeface="+mj-lt"/>
              </a:rPr>
              <a:t> </a:t>
            </a:r>
            <a:r>
              <a:rPr lang="en-US" altLang="sl-SI" sz="1500" dirty="0" err="1">
                <a:latin typeface="+mj-lt"/>
              </a:rPr>
              <a:t>poklicne</a:t>
            </a:r>
            <a:r>
              <a:rPr lang="en-US" altLang="sl-SI" sz="1500" dirty="0">
                <a:latin typeface="+mj-lt"/>
              </a:rPr>
              <a:t> </a:t>
            </a:r>
            <a:r>
              <a:rPr lang="en-US" altLang="sl-SI" sz="1500" dirty="0" err="1">
                <a:latin typeface="+mj-lt"/>
              </a:rPr>
              <a:t>odločitve</a:t>
            </a:r>
            <a:endParaRPr lang="en-US" altLang="sl-SI" sz="1500" dirty="0">
              <a:latin typeface="+mj-lt"/>
            </a:endParaRPr>
          </a:p>
          <a:p>
            <a:pPr rtl="0"/>
            <a:endParaRPr lang="sl-SI" sz="2100" dirty="0"/>
          </a:p>
        </p:txBody>
      </p:sp>
      <p:pic>
        <p:nvPicPr>
          <p:cNvPr id="7" name="Označba mesta slike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r="8253"/>
          <a:stretch>
            <a:fillRect/>
          </a:stretch>
        </p:blipFill>
        <p:spPr>
          <a:xfrm>
            <a:off x="1086580" y="1772816"/>
            <a:ext cx="5193089" cy="3096344"/>
          </a:xfr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87610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/>
              <a:t>IS PROGRAMI – ITALIJANSKE ŠOLE</a:t>
            </a:r>
            <a:endParaRPr lang="sl-SI" sz="28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902" y="3378120"/>
            <a:ext cx="2816596" cy="37798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647728" y="1124745"/>
            <a:ext cx="4392488" cy="4320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Gimnazija Antonio </a:t>
            </a:r>
            <a:r>
              <a:rPr lang="sl-SI" altLang="sl-SI" sz="1400" b="1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Sema</a:t>
            </a: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Piran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Gimnazija (IS)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Gimnazija </a:t>
            </a:r>
            <a:r>
              <a:rPr lang="sl-SI" altLang="sl-SI" sz="1400" b="1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Gian</a:t>
            </a: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sl-SI" altLang="sl-SI" sz="1400" b="1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Rinaldo</a:t>
            </a: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Carli Koper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Gimnazija (IS)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Srednja šola </a:t>
            </a:r>
            <a:r>
              <a:rPr lang="sl-SI" altLang="sl-SI" sz="1400" b="1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Pietro</a:t>
            </a: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sl-SI" altLang="sl-SI" sz="1400" b="1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Coppo</a:t>
            </a: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Izola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Avtoserviser</a:t>
            </a: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(IS)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Gastronomske in hotelske storitve (IS)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Administrator (IS)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Trgovec (IS)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Računalnikar (IS)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Oblikovalec kovin-orodjar (IS)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Ekonomski tehnik (IS)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Predšolska vzgoja (IS)</a:t>
            </a:r>
          </a:p>
        </p:txBody>
      </p:sp>
    </p:spTree>
    <p:extLst>
      <p:ext uri="{BB962C8B-B14F-4D97-AF65-F5344CB8AC3E}">
        <p14:creationId xmlns:p14="http://schemas.microsoft.com/office/powerpoint/2010/main" val="17181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87610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/>
              <a:t>PRIMORSKO – NOTRANJSKA REGIJA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43672" y="1196752"/>
            <a:ext cx="7092280" cy="4752528"/>
          </a:xfrm>
        </p:spPr>
        <p:txBody>
          <a:bodyPr>
            <a:noAutofit/>
          </a:bodyPr>
          <a:lstStyle/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1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 </a:t>
            </a:r>
            <a:r>
              <a:rPr 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Srednja </a:t>
            </a:r>
            <a:r>
              <a:rPr 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gozdarska in lesarska šola Postojna 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Gozdar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Bolničar-negovalec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Mizar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Gozdarski tehnik 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Zdravstvena nega</a:t>
            </a:r>
          </a:p>
          <a:p>
            <a:pPr marL="342900" lvl="1" indent="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None/>
              <a:defRPr/>
            </a:pPr>
            <a:endParaRPr lang="sl-SI" sz="1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Šolski center Postojna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Oblikovalec kovin - orodjar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Avtoserviser</a:t>
            </a:r>
            <a:endParaRPr lang="sl-SI" sz="1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Strojni tehnik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Ekonomski tehnik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Predšolska vzgoja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Gimnazija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sl-SI" sz="1200" b="1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Enota </a:t>
            </a:r>
            <a:r>
              <a:rPr lang="sl-SI" sz="12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Ilirska Bistrica</a:t>
            </a: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*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Tehnik računalništva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Gimnazija</a:t>
            </a:r>
          </a:p>
          <a:p>
            <a:pPr algn="ctr"/>
            <a:endParaRPr lang="sl-SI" sz="700" dirty="0"/>
          </a:p>
        </p:txBody>
      </p:sp>
    </p:spTree>
    <p:extLst>
      <p:ext uri="{BB962C8B-B14F-4D97-AF65-F5344CB8AC3E}">
        <p14:creationId xmlns:p14="http://schemas.microsoft.com/office/powerpoint/2010/main" val="12782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DIJAŠKI DOMOVI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INFORMATIVNI DAN </a:t>
            </a: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14. </a:t>
            </a: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in </a:t>
            </a:r>
            <a:r>
              <a:rPr lang="sl-SI" alt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15. </a:t>
            </a: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februarja </a:t>
            </a:r>
            <a:r>
              <a:rPr lang="sl-SI" alt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2025 </a:t>
            </a:r>
            <a:endParaRPr lang="sl-SI" altLang="sl-SI" sz="1600" b="1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600" b="1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PRIJAVA ZA SPREJEM</a:t>
            </a:r>
            <a:endParaRPr lang="sl-SI" altLang="sl-SI" sz="16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do </a:t>
            </a:r>
            <a:r>
              <a:rPr lang="sl-SI" alt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2. 4. 2025 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kandidati pošljejo izpolnjeno prijavnico za sprejem v dijaški dom (</a:t>
            </a:r>
            <a:r>
              <a:rPr lang="sl-SI" altLang="sl-SI" sz="1600" u="sng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hlinkClick r:id="rId2"/>
              </a:rPr>
              <a:t>prijavnica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)</a:t>
            </a: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6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VPIS V DIJAŠKE DOMOVE </a:t>
            </a:r>
            <a:endParaRPr lang="sl-SI" altLang="sl-SI" sz="16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514350" lvl="1" indent="-17145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od 3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do </a:t>
            </a:r>
            <a:r>
              <a:rPr lang="sl-SI" alt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8. </a:t>
            </a: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julija </a:t>
            </a:r>
            <a:r>
              <a:rPr lang="sl-SI" alt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2025</a:t>
            </a:r>
            <a:r>
              <a:rPr lang="sl-SI" altLang="sl-SI" sz="16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v dijaške domove brez omejitve vpisa oziroma </a:t>
            </a:r>
            <a:r>
              <a:rPr lang="sl-SI" alt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od 3. do 11. </a:t>
            </a: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julija </a:t>
            </a:r>
            <a:r>
              <a:rPr lang="sl-SI" alt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2025 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v dijaške domove z omejitvijo vpisa</a:t>
            </a:r>
            <a:endParaRPr lang="sl-SI" altLang="sl-SI" sz="1600" b="1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endParaRPr lang="sl-SI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306972"/>
            <a:ext cx="348233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03512" y="533400"/>
            <a:ext cx="7592888" cy="28956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accent2"/>
                </a:solidFill>
              </a:rPr>
              <a:t>ŠTIPENDIRANJE</a:t>
            </a:r>
            <a:endParaRPr lang="sl-SI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VRSTE ŠTIPENDIJ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4192488"/>
          </a:xfrm>
        </p:spPr>
        <p:txBody>
          <a:bodyPr>
            <a:normAutofit fontScale="85000" lnSpcReduction="20000"/>
          </a:bodyPr>
          <a:lstStyle/>
          <a:p>
            <a:pPr marL="171450" lvl="0" indent="-171450" defTabSz="685800">
              <a:lnSpc>
                <a:spcPct val="120000"/>
              </a:lnSpc>
              <a:spcBef>
                <a:spcPts val="750"/>
              </a:spcBef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8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KADROVSKE ŠTIPENDIJE </a:t>
            </a:r>
          </a:p>
          <a:p>
            <a:pPr marL="171450" lvl="0" indent="-171450" defTabSz="685800">
              <a:lnSpc>
                <a:spcPct val="120000"/>
              </a:lnSpc>
              <a:spcBef>
                <a:spcPts val="750"/>
              </a:spcBef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8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ŠTIPENDIJE ZA DEFICITARNE POKLICE</a:t>
            </a:r>
          </a:p>
          <a:p>
            <a:pPr marL="171450" lvl="0" indent="-171450" defTabSz="685800">
              <a:lnSpc>
                <a:spcPct val="120000"/>
              </a:lnSpc>
              <a:spcBef>
                <a:spcPts val="750"/>
              </a:spcBef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8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ZOISOVE ŠTIPENDIJE</a:t>
            </a:r>
          </a:p>
          <a:p>
            <a:pPr marL="171450" lvl="0" indent="-171450" defTabSz="685800">
              <a:lnSpc>
                <a:spcPct val="120000"/>
              </a:lnSpc>
              <a:spcBef>
                <a:spcPts val="750"/>
              </a:spcBef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8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Več: </a:t>
            </a:r>
            <a:r>
              <a:rPr lang="sl-SI" altLang="sl-SI" sz="1800" i="1" dirty="0">
                <a:solidFill>
                  <a:srgbClr val="00B0F0"/>
                </a:solidFill>
                <a:latin typeface="+mj-lt"/>
                <a:cs typeface="Calibri" panose="020F0502020204030204" pitchFamily="34" charset="0"/>
                <a:hlinkClick r:id="rId2"/>
              </a:rPr>
              <a:t>https://srips-rs.si/sl/stipendije</a:t>
            </a:r>
            <a:endParaRPr lang="sl-SI" sz="1800" i="1" dirty="0">
              <a:solidFill>
                <a:srgbClr val="00B0F0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>
              <a:lnSpc>
                <a:spcPct val="120000"/>
              </a:lnSpc>
              <a:spcBef>
                <a:spcPts val="750"/>
              </a:spcBef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sl-SI" altLang="sl-SI" sz="18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0" lvl="0" indent="0" defTabSz="685800">
              <a:lnSpc>
                <a:spcPct val="120000"/>
              </a:lnSpc>
              <a:spcBef>
                <a:spcPts val="750"/>
              </a:spcBef>
              <a:buClr>
                <a:srgbClr val="10B6F4"/>
              </a:buClr>
              <a:buSzPct val="110000"/>
              <a:buNone/>
              <a:defRPr/>
            </a:pPr>
            <a:endParaRPr lang="sl-SI" altLang="sl-SI" sz="18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0" lvl="0" indent="0" defTabSz="685800">
              <a:lnSpc>
                <a:spcPct val="120000"/>
              </a:lnSpc>
              <a:spcBef>
                <a:spcPts val="750"/>
              </a:spcBef>
              <a:buClr>
                <a:srgbClr val="10B6F4"/>
              </a:buClr>
              <a:buSzPct val="110000"/>
              <a:buNone/>
              <a:defRPr/>
            </a:pPr>
            <a:endParaRPr lang="sl-SI" altLang="sl-SI" sz="18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0" lvl="0" indent="0" defTabSz="685800">
              <a:lnSpc>
                <a:spcPct val="120000"/>
              </a:lnSpc>
              <a:spcBef>
                <a:spcPts val="750"/>
              </a:spcBef>
              <a:buClr>
                <a:srgbClr val="10B6F4"/>
              </a:buClr>
              <a:buSzPct val="110000"/>
              <a:buNone/>
              <a:defRPr/>
            </a:pPr>
            <a:endParaRPr lang="sl-SI" altLang="sl-SI" sz="18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>
              <a:lnSpc>
                <a:spcPct val="120000"/>
              </a:lnSpc>
              <a:spcBef>
                <a:spcPts val="750"/>
              </a:spcBef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8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DRŽAVNE ŠTIPENDIJE</a:t>
            </a:r>
          </a:p>
          <a:p>
            <a:pPr marL="342900" lvl="1" indent="0" defTabSz="685800">
              <a:lnSpc>
                <a:spcPct val="120000"/>
              </a:lnSpc>
              <a:spcBef>
                <a:spcPts val="375"/>
              </a:spcBef>
              <a:buClr>
                <a:srgbClr val="10B6F4"/>
              </a:buClr>
              <a:buSzPct val="110000"/>
              <a:buNone/>
              <a:defRPr/>
            </a:pPr>
            <a:endParaRPr lang="sl-SI" altLang="sl-SI" sz="15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0" defTabSz="685800">
              <a:lnSpc>
                <a:spcPct val="120000"/>
              </a:lnSpc>
              <a:spcBef>
                <a:spcPts val="375"/>
              </a:spcBef>
              <a:buClr>
                <a:srgbClr val="10B6F4"/>
              </a:buClr>
              <a:buSzPct val="110000"/>
              <a:buNone/>
              <a:defRPr/>
            </a:pPr>
            <a:endParaRPr lang="sl-SI" altLang="sl-SI" sz="15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0" defTabSz="685800">
              <a:lnSpc>
                <a:spcPct val="120000"/>
              </a:lnSpc>
              <a:spcBef>
                <a:spcPts val="375"/>
              </a:spcBef>
              <a:buClr>
                <a:srgbClr val="10B6F4"/>
              </a:buClr>
              <a:buSzPct val="110000"/>
              <a:buNone/>
              <a:defRPr/>
            </a:pPr>
            <a:r>
              <a:rPr lang="sl-SI" altLang="sl-SI" sz="15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*</a:t>
            </a:r>
            <a:r>
              <a:rPr lang="sl-SI" altLang="sl-SI" sz="1400" dirty="0"/>
              <a:t>NE kadrovska Š + Š za deficitarne poklice</a:t>
            </a:r>
          </a:p>
          <a:p>
            <a:pPr marL="342900" lvl="1" indent="0" defTabSz="685800">
              <a:lnSpc>
                <a:spcPct val="120000"/>
              </a:lnSpc>
              <a:spcBef>
                <a:spcPts val="375"/>
              </a:spcBef>
              <a:buClr>
                <a:srgbClr val="10B6F4"/>
              </a:buClr>
              <a:buSzPct val="110000"/>
              <a:buNone/>
              <a:defRPr/>
            </a:pPr>
            <a:r>
              <a:rPr lang="sl-SI" altLang="sl-SI" sz="1400" dirty="0"/>
              <a:t>*NE državna Š + Zoisova Š 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36912"/>
            <a:ext cx="3636966" cy="10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ŠTIPENDIJE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KADROVSKE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820558"/>
          </a:xfrm>
        </p:spPr>
        <p:txBody>
          <a:bodyPr>
            <a:normAutofit fontScale="92500"/>
          </a:bodyPr>
          <a:lstStyle/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Njihov namen je povezovanje mladih in delodajalcev. Podjetja si tako zagotovijo razvoj ustreznih kadrov. Kadrovske štipendije zagotavljajo takojšnjo prvo zaposlitev po končanem šolanju. 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6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Sklad jih ne podeljuje, ampak omogoča delodajalcem, da oddajo potrebe po kadrovskih štipendistih, mladim pa iskanje kadrovskih štipendij – aplikacija </a:t>
            </a:r>
            <a:r>
              <a:rPr lang="sl-SI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2"/>
              </a:rPr>
              <a:t>Izmenjevalnica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. 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l-SI" sz="1800" b="1" dirty="0" smtClean="0">
                <a:solidFill>
                  <a:schemeClr val="tx1"/>
                </a:solidFill>
              </a:rPr>
              <a:t>ŠTIPENDIJE ZA DEFICITARNE POKLICE</a:t>
            </a:r>
            <a:endParaRPr lang="sl-SI" sz="1800" b="1" dirty="0">
              <a:solidFill>
                <a:schemeClr val="tx1"/>
              </a:solidFill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5145712" cy="2964574"/>
          </a:xfrm>
        </p:spPr>
        <p:txBody>
          <a:bodyPr>
            <a:normAutofit fontScale="85000" lnSpcReduction="20000"/>
          </a:bodyPr>
          <a:lstStyle/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Za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dijak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ki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se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izobražujejo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za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poklice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za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katere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na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trgu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ni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dovolj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kadra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glede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na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potrebe</a:t>
            </a:r>
            <a:r>
              <a:rPr lang="en-US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sl-SI" sz="16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delodajalcev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pPr marL="514350" lvl="1" indent="-171450" defTabSz="685800" fontAlgn="base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Računalnikar in </a:t>
            </a:r>
            <a:r>
              <a:rPr lang="sl-SI" altLang="sl-SI" sz="14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Mehatronik</a:t>
            </a: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operater, Instalater strojnih instalacij, </a:t>
            </a:r>
            <a:r>
              <a:rPr lang="sl-SI" altLang="sl-SI" sz="1400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Avtoserviser</a:t>
            </a: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, Strojni tehnik  (STŠ Koper)</a:t>
            </a:r>
          </a:p>
          <a:p>
            <a:pPr marL="514350" lvl="1" indent="-171450" defTabSz="685800" fontAlgn="base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Elektrotehnik (GEPŠ Piran)</a:t>
            </a:r>
          </a:p>
          <a:p>
            <a:pPr marL="514350" lvl="1" indent="-171450" defTabSz="685800" fontAlgn="base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Gastronom hotelir, Gastronomsko-turistični tehnik (SŠ Izola)</a:t>
            </a:r>
          </a:p>
          <a:p>
            <a:pPr marL="514350" lvl="1" indent="-171450" defTabSz="685800" fontAlgn="base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Mizar, Gozdar, Lesarski tehnik, Gozdarski tehnik (SLGŠ Postojna)</a:t>
            </a:r>
          </a:p>
          <a:p>
            <a:pPr marL="514350" lvl="1" indent="-171450" defTabSz="685800" fontAlgn="base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en-US" altLang="sl-SI" sz="14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Razpis bo objavljen </a:t>
            </a: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januarja </a:t>
            </a:r>
            <a:r>
              <a:rPr lang="sl-SI" altLang="sl-SI" sz="16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2025</a:t>
            </a:r>
            <a:r>
              <a:rPr lang="sl-SI" altLang="sl-SI" sz="16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.</a:t>
            </a:r>
            <a:endParaRPr lang="sl-SI" altLang="sl-SI" sz="16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Štipendija znaša </a:t>
            </a:r>
            <a:r>
              <a:rPr lang="sl-SI" altLang="sl-SI" sz="1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107,42 EUR* 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mesečno. 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Vsako leto je podeljenih do 1000 štipendij.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48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404665"/>
            <a:ext cx="4389120" cy="1008111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ZOISOVE ŠTIPENDIJE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63352" y="1268760"/>
            <a:ext cx="5256584" cy="3672408"/>
          </a:xfrm>
        </p:spPr>
        <p:txBody>
          <a:bodyPr>
            <a:normAutofit fontScale="92500" lnSpcReduction="10000"/>
          </a:bodyPr>
          <a:lstStyle/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Namenjena dijakom in študentom kot spodbuda za doseganje izjemnih dosežkov.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4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Pogoji med drugim: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vsaj en ustrezen izjemni dosežek, </a:t>
            </a:r>
          </a:p>
          <a:p>
            <a:pPr marL="514350" lvl="1" indent="-171450" defTabSz="685800" fontAlgn="base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3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na državnih tekmovanjih: 1. – 3. mesto, zlato priznanje ali prva nagrada, srebrno priznanje ali druga nagrada, </a:t>
            </a:r>
            <a:r>
              <a:rPr lang="pl-PL" altLang="sl-SI" sz="13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priznanje za najboljšo raziskovalno nalogo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doseganje zahtevanega šolskega uspeha,</a:t>
            </a:r>
          </a:p>
          <a:p>
            <a:pPr marL="514350" lvl="1" indent="-171450" defTabSz="685800" fontAlgn="base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3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Povprečna ocena najmanj 4,70 v zaključnem razredu osnovne šole.</a:t>
            </a:r>
          </a:p>
          <a:p>
            <a:pPr marL="514350" lvl="1" indent="-171450" defTabSz="685800" fontAlgn="base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3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Razpis bo objavljen </a:t>
            </a: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junija </a:t>
            </a:r>
            <a:r>
              <a:rPr lang="sl-SI" altLang="sl-SI" sz="1400" b="1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2024</a:t>
            </a:r>
            <a:r>
              <a:rPr lang="sl-SI" altLang="sl-SI" sz="14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.</a:t>
            </a:r>
            <a:endParaRPr lang="sl-SI" altLang="sl-SI" sz="14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Štipendija znaša </a:t>
            </a:r>
            <a:r>
              <a:rPr lang="sl-SI" altLang="sl-SI" sz="1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120* EUR </a:t>
            </a:r>
            <a:r>
              <a:rPr lang="sl-SI" altLang="sl-SI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 mesečno.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278880" y="692697"/>
            <a:ext cx="4389120" cy="576063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DRŽAVNE ŠTIPENDIJE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278880" y="1772816"/>
            <a:ext cx="4389120" cy="3527317"/>
          </a:xfrm>
        </p:spPr>
        <p:txBody>
          <a:bodyPr/>
          <a:lstStyle/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Namenjena kritju stroškov, ki nastanejo v času šolanja.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Dodeljujejo jo pristojni centri za socialno delo (CSD J Primorska, OE Koper).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Dijaki prvo vlogo za uveljavljanje državne štipendije vložijo v mesecu </a:t>
            </a:r>
            <a:r>
              <a:rPr lang="sl-SI" altLang="sl-SI" sz="12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avgustu</a:t>
            </a: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. 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endParaRPr lang="sl-SI" altLang="sl-SI" sz="1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sl-SI" altLang="sl-SI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Višina odvisna od dohodkov družine.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14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135560" y="1844824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5400" dirty="0" smtClean="0">
              <a:solidFill>
                <a:schemeClr val="accent2"/>
              </a:solidFill>
              <a:latin typeface="+mj-lt"/>
            </a:endParaRPr>
          </a:p>
          <a:p>
            <a:r>
              <a:rPr lang="sl-SI" sz="5400" dirty="0" smtClean="0">
                <a:solidFill>
                  <a:schemeClr val="accent2"/>
                </a:solidFill>
                <a:latin typeface="+mj-lt"/>
              </a:rPr>
              <a:t>KAM </a:t>
            </a:r>
            <a:r>
              <a:rPr lang="sl-SI" sz="5400" dirty="0">
                <a:solidFill>
                  <a:schemeClr val="accent2"/>
                </a:solidFill>
                <a:latin typeface="+mj-lt"/>
              </a:rPr>
              <a:t>PO OSNOVNI ŠOLI?</a:t>
            </a:r>
          </a:p>
        </p:txBody>
      </p:sp>
    </p:spTree>
    <p:extLst>
      <p:ext uri="{BB962C8B-B14F-4D97-AF65-F5344CB8AC3E}">
        <p14:creationId xmlns:p14="http://schemas.microsoft.com/office/powerpoint/2010/main" val="27742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-99392"/>
            <a:ext cx="11377264" cy="710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accent2"/>
                </a:solidFill>
              </a:rPr>
              <a:t>VEČ INFORMACIJ</a:t>
            </a:r>
            <a:endParaRPr lang="sl-SI" sz="3600" dirty="0">
              <a:solidFill>
                <a:schemeClr val="accent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99856" y="1828800"/>
            <a:ext cx="5868144" cy="3328392"/>
          </a:xfrm>
        </p:spPr>
        <p:txBody>
          <a:bodyPr>
            <a:normAutofit/>
          </a:bodyPr>
          <a:lstStyle/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2"/>
              </a:rPr>
              <a:t>www.mojaizbira.si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– MOJA IZBIRA: srednje šole, programi, opisi poklicev, trga dela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3"/>
              </a:rPr>
              <a:t>https://www.ess.gov.si/iskalci-zaposlitve/#/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 - ZAVOD ZA ZAPOSLOVANJE (trg dela, opisi poklicev, pripomočki za samooceno in iskanje poklicnega cilja)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4"/>
              </a:rPr>
              <a:t>www.dijaski.net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– DIJAŠKI.NET: vsi srednješolski programi in dijaški domovi, štipendije</a:t>
            </a:r>
          </a:p>
          <a:p>
            <a:pPr marL="171450" lvl="0" indent="-171450" defTabSz="685800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hlinkClick r:id="rId5"/>
              </a:rPr>
              <a:t>https://www.gov.si/teme/vpis-v-srednjo-solo/</a:t>
            </a:r>
            <a:r>
              <a:rPr lang="sl-SI" alt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- MIZŠ: vpis v srednje šole, rokovnik, SŠ programi, predmetniki, omejitve vpisa 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07368" y="2420888"/>
            <a:ext cx="2993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Taja Poropat</a:t>
            </a:r>
          </a:p>
          <a:p>
            <a:r>
              <a:rPr lang="sl-SI" dirty="0" smtClean="0"/>
              <a:t>Svetovalna služba</a:t>
            </a:r>
          </a:p>
          <a:p>
            <a:endParaRPr lang="sl-SI" dirty="0" smtClean="0"/>
          </a:p>
          <a:p>
            <a:r>
              <a:rPr lang="sl-SI" dirty="0" smtClean="0"/>
              <a:t>E – mail : </a:t>
            </a:r>
            <a:r>
              <a:rPr lang="sl-SI" dirty="0" smtClean="0">
                <a:hlinkClick r:id="rId6"/>
              </a:rPr>
              <a:t>taja.poropat@osvsmuc.si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Tel : 05 /66 21 156</a:t>
            </a:r>
          </a:p>
        </p:txBody>
      </p:sp>
    </p:spTree>
    <p:extLst>
      <p:ext uri="{BB962C8B-B14F-4D97-AF65-F5344CB8AC3E}">
        <p14:creationId xmlns:p14="http://schemas.microsoft.com/office/powerpoint/2010/main" val="25265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8388424" cy="1800200"/>
          </a:xfrm>
        </p:spPr>
        <p:txBody>
          <a:bodyPr rtlCol="0"/>
          <a:lstStyle/>
          <a:p>
            <a:pPr rtl="0"/>
            <a:r>
              <a:rPr lang="sl-SI" dirty="0" smtClean="0"/>
              <a:t>    </a:t>
            </a:r>
            <a:r>
              <a:rPr lang="sl-SI" dirty="0" smtClean="0">
                <a:solidFill>
                  <a:schemeClr val="accent2"/>
                </a:solidFill>
              </a:rPr>
              <a:t>KARIERNA ORIENTACIJA</a:t>
            </a:r>
            <a:endParaRPr lang="sl-SI" dirty="0">
              <a:solidFill>
                <a:schemeClr val="accent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2708920"/>
            <a:ext cx="590465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495922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>
                <a:solidFill>
                  <a:schemeClr val="accent2"/>
                </a:solidFill>
              </a:rPr>
              <a:t>Hvala za vašo pozornost </a:t>
            </a:r>
            <a:r>
              <a:rPr lang="sl-SI" sz="5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sl-SI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416" y="365126"/>
            <a:ext cx="9828584" cy="1263674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2700" dirty="0" smtClean="0"/>
              <a:t>PROGRAM KARIERNE ORIENTACIJE 2024/2025 ZA 9. RAZRED (že izvedeno)</a:t>
            </a:r>
            <a:endParaRPr lang="sl-SI" sz="270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altLang="sl-SI" sz="1800" dirty="0" smtClean="0"/>
              <a:t>Informiranje </a:t>
            </a:r>
            <a:r>
              <a:rPr lang="sl-SI" altLang="sl-SI" sz="1800" dirty="0"/>
              <a:t>učencev 9. razreda</a:t>
            </a:r>
            <a:r>
              <a:rPr lang="sl-SI" altLang="sl-SI" sz="1800" dirty="0">
                <a:solidFill>
                  <a:schemeClr val="accent2"/>
                </a:solidFill>
              </a:rPr>
              <a:t> – celo </a:t>
            </a:r>
            <a:r>
              <a:rPr lang="sl-SI" altLang="sl-SI" sz="1800" dirty="0" smtClean="0">
                <a:solidFill>
                  <a:schemeClr val="accent2"/>
                </a:solidFill>
              </a:rPr>
              <a:t>leto</a:t>
            </a:r>
          </a:p>
          <a:p>
            <a:pPr>
              <a:defRPr/>
            </a:pPr>
            <a:r>
              <a:rPr lang="sl-SI" altLang="sl-SI" sz="1800" dirty="0" smtClean="0"/>
              <a:t>Izvedba dneva pri delodajalcu </a:t>
            </a:r>
            <a:r>
              <a:rPr lang="sl-SI" altLang="sl-SI" sz="1800" dirty="0" smtClean="0">
                <a:solidFill>
                  <a:schemeClr val="accent2"/>
                </a:solidFill>
              </a:rPr>
              <a:t>-</a:t>
            </a:r>
            <a:r>
              <a:rPr lang="sl-SI" altLang="sl-SI" sz="1800" dirty="0" smtClean="0"/>
              <a:t> </a:t>
            </a:r>
            <a:r>
              <a:rPr lang="sl-SI" altLang="sl-SI" sz="1800" dirty="0" smtClean="0">
                <a:solidFill>
                  <a:schemeClr val="accent2"/>
                </a:solidFill>
              </a:rPr>
              <a:t>oktober</a:t>
            </a:r>
            <a:endParaRPr lang="sl-SI" altLang="sl-SI" sz="18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l-SI" altLang="sl-SI" sz="1800" dirty="0"/>
              <a:t>Predstavitev </a:t>
            </a:r>
            <a:r>
              <a:rPr lang="en-US" altLang="sl-SI" sz="1800" dirty="0" err="1"/>
              <a:t>sistema</a:t>
            </a:r>
            <a:r>
              <a:rPr lang="en-US" altLang="sl-SI" sz="1800" dirty="0"/>
              <a:t> </a:t>
            </a:r>
            <a:r>
              <a:rPr lang="en-US" altLang="sl-SI" sz="1800" dirty="0" err="1"/>
              <a:t>izobraževanja</a:t>
            </a:r>
            <a:r>
              <a:rPr lang="en-US" altLang="sl-SI" sz="1800" dirty="0"/>
              <a:t>, </a:t>
            </a:r>
            <a:r>
              <a:rPr lang="en-US" altLang="sl-SI" sz="1800" dirty="0" err="1"/>
              <a:t>mreže</a:t>
            </a:r>
            <a:r>
              <a:rPr lang="en-US" altLang="sl-SI" sz="1800" dirty="0"/>
              <a:t> </a:t>
            </a:r>
            <a:r>
              <a:rPr lang="en-US" altLang="sl-SI" sz="1800" dirty="0" err="1"/>
              <a:t>šol</a:t>
            </a:r>
            <a:r>
              <a:rPr lang="en-US" altLang="sl-SI" sz="1800" dirty="0"/>
              <a:t>, </a:t>
            </a:r>
            <a:r>
              <a:rPr lang="sl-SI" altLang="sl-SI" sz="1800" dirty="0"/>
              <a:t>Rokovnika za vpis v srednje </a:t>
            </a:r>
            <a:r>
              <a:rPr lang="sl-SI" altLang="sl-SI" sz="1800" dirty="0" smtClean="0"/>
              <a:t>šole </a:t>
            </a:r>
            <a:r>
              <a:rPr lang="sl-SI" altLang="sl-SI" sz="1800" dirty="0" smtClean="0">
                <a:solidFill>
                  <a:schemeClr val="accent2"/>
                </a:solidFill>
              </a:rPr>
              <a:t>–december 2024</a:t>
            </a:r>
            <a:endParaRPr lang="sl-SI" altLang="sl-SI" sz="18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l-SI" altLang="sl-SI" sz="1800" dirty="0"/>
              <a:t>*Dnevi odprtih vrat na srednjih šolah </a:t>
            </a:r>
            <a:r>
              <a:rPr lang="sl-SI" altLang="sl-SI" sz="1800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sl-SI" altLang="sl-SI" sz="1800" dirty="0">
                <a:solidFill>
                  <a:schemeClr val="accent2"/>
                </a:solidFill>
              </a:rPr>
              <a:t>november, december </a:t>
            </a:r>
            <a:r>
              <a:rPr lang="sl-SI" altLang="sl-SI" sz="1800" dirty="0" smtClean="0">
                <a:solidFill>
                  <a:schemeClr val="accent2"/>
                </a:solidFill>
              </a:rPr>
              <a:t>2024, </a:t>
            </a:r>
            <a:r>
              <a:rPr lang="sl-SI" altLang="sl-SI" sz="1800" dirty="0">
                <a:solidFill>
                  <a:schemeClr val="accent2"/>
                </a:solidFill>
              </a:rPr>
              <a:t>januar </a:t>
            </a:r>
            <a:r>
              <a:rPr lang="sl-SI" altLang="sl-SI" sz="1800" dirty="0" smtClean="0">
                <a:solidFill>
                  <a:schemeClr val="accent2"/>
                </a:solidFill>
              </a:rPr>
              <a:t>2025</a:t>
            </a:r>
            <a:endParaRPr lang="sl-SI" altLang="sl-SI" sz="1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sl-SI" altLang="sl-SI" sz="1800" dirty="0"/>
              <a:t>*</a:t>
            </a:r>
            <a:r>
              <a:rPr lang="sl-SI" altLang="sl-SI" sz="1800" dirty="0" err="1"/>
              <a:t>Informativa</a:t>
            </a:r>
            <a:r>
              <a:rPr lang="sl-SI" altLang="sl-SI" sz="1800" dirty="0"/>
              <a:t> (sejem izobraževanja in poklicev v LJ) </a:t>
            </a:r>
            <a:r>
              <a:rPr lang="sl-SI" altLang="sl-SI" sz="1800" dirty="0">
                <a:solidFill>
                  <a:schemeClr val="accent2"/>
                </a:solidFill>
              </a:rPr>
              <a:t>– </a:t>
            </a:r>
            <a:r>
              <a:rPr lang="sl-SI" altLang="sl-SI" sz="1800" dirty="0" smtClean="0">
                <a:solidFill>
                  <a:schemeClr val="accent2"/>
                </a:solidFill>
              </a:rPr>
              <a:t> 17. in 18. januar 2025</a:t>
            </a:r>
            <a:endParaRPr lang="sl-SI" altLang="sl-SI" sz="1800" dirty="0">
              <a:solidFill>
                <a:schemeClr val="accent2"/>
              </a:solidFill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509120"/>
            <a:ext cx="3240360" cy="22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PROGRAM KARIERNE ORIENTACIJE 2023/2024 ZA 9. RAZRED – (še bo izvedeno)</a:t>
            </a: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l-SI" altLang="sl-SI" sz="1600" dirty="0" smtClean="0"/>
          </a:p>
          <a:p>
            <a:pPr>
              <a:defRPr/>
            </a:pPr>
            <a:r>
              <a:rPr lang="sl-SI" altLang="sl-SI" sz="1600" dirty="0" smtClean="0"/>
              <a:t>Seznanitev </a:t>
            </a:r>
            <a:r>
              <a:rPr lang="sl-SI" altLang="sl-SI" sz="1600" dirty="0"/>
              <a:t>učencev z Razpisom za vpis v SŠ </a:t>
            </a:r>
            <a:r>
              <a:rPr lang="sl-SI" altLang="sl-SI" sz="1600" dirty="0" smtClean="0"/>
              <a:t> </a:t>
            </a:r>
            <a:r>
              <a:rPr lang="sl-SI" altLang="sl-SI" sz="1600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sl-SI" altLang="sl-SI" sz="1600" dirty="0" smtClean="0">
                <a:solidFill>
                  <a:schemeClr val="accent2"/>
                </a:solidFill>
              </a:rPr>
              <a:t>januar, februar 2025</a:t>
            </a:r>
            <a:endParaRPr lang="en-US" altLang="sl-SI" sz="1600" dirty="0">
              <a:solidFill>
                <a:schemeClr val="accent2"/>
              </a:solidFill>
            </a:endParaRPr>
          </a:p>
          <a:p>
            <a:pPr>
              <a:buClr>
                <a:srgbClr val="10B6F4"/>
              </a:buClr>
              <a:defRPr/>
            </a:pPr>
            <a:r>
              <a:rPr lang="sl-SI" altLang="sl-SI" sz="1600" dirty="0">
                <a:solidFill>
                  <a:prstClr val="black"/>
                </a:solidFill>
              </a:rPr>
              <a:t>Roditeljski sestanek (seznanitev z razpisom in postopkom vpisa v SŠ) </a:t>
            </a:r>
            <a:r>
              <a:rPr lang="sl-SI" altLang="sl-SI" sz="1600" dirty="0">
                <a:solidFill>
                  <a:schemeClr val="accent2"/>
                </a:solidFill>
              </a:rPr>
              <a:t>–</a:t>
            </a:r>
            <a:r>
              <a:rPr lang="sl-SI" altLang="sl-SI" sz="1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l-SI" altLang="sl-SI" sz="1600" dirty="0" smtClean="0">
                <a:solidFill>
                  <a:schemeClr val="accent2"/>
                </a:solidFill>
              </a:rPr>
              <a:t>januar 2025</a:t>
            </a:r>
            <a:endParaRPr lang="sl-SI" altLang="sl-SI" sz="16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l-SI" altLang="sl-SI" sz="1600" dirty="0"/>
              <a:t>*Informativni dnevi na srednjih šolah </a:t>
            </a:r>
            <a:r>
              <a:rPr lang="sl-SI" altLang="sl-SI" sz="1600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sl-SI" altLang="sl-SI" sz="1600" dirty="0" smtClean="0">
                <a:solidFill>
                  <a:schemeClr val="accent2"/>
                </a:solidFill>
              </a:rPr>
              <a:t>14. </a:t>
            </a:r>
            <a:r>
              <a:rPr lang="sl-SI" altLang="sl-SI" sz="1600" dirty="0">
                <a:solidFill>
                  <a:schemeClr val="accent2"/>
                </a:solidFill>
              </a:rPr>
              <a:t>in </a:t>
            </a:r>
            <a:r>
              <a:rPr lang="sl-SI" altLang="sl-SI" sz="1600" dirty="0" smtClean="0">
                <a:solidFill>
                  <a:schemeClr val="accent2"/>
                </a:solidFill>
              </a:rPr>
              <a:t>15. </a:t>
            </a:r>
            <a:r>
              <a:rPr lang="sl-SI" altLang="sl-SI" sz="1600" dirty="0">
                <a:solidFill>
                  <a:schemeClr val="accent2"/>
                </a:solidFill>
              </a:rPr>
              <a:t>februar </a:t>
            </a:r>
            <a:r>
              <a:rPr lang="sl-SI" altLang="sl-SI" sz="1600" dirty="0" smtClean="0">
                <a:solidFill>
                  <a:schemeClr val="accent2"/>
                </a:solidFill>
              </a:rPr>
              <a:t>2025</a:t>
            </a:r>
            <a:endParaRPr lang="sl-SI" altLang="sl-SI" sz="16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l-SI" altLang="sl-SI" sz="1600" dirty="0"/>
              <a:t>Individualni razgovori z učenci (in po potrebi starši) glede vpisa v </a:t>
            </a:r>
            <a:r>
              <a:rPr lang="sl-SI" altLang="sl-SI" sz="1600" dirty="0">
                <a:solidFill>
                  <a:schemeClr val="accent2"/>
                </a:solidFill>
              </a:rPr>
              <a:t>SŠ </a:t>
            </a:r>
            <a:r>
              <a:rPr lang="sl-SI" altLang="sl-SI" sz="1600" dirty="0">
                <a:solidFill>
                  <a:schemeClr val="bg2"/>
                </a:solidFill>
              </a:rPr>
              <a:t>– </a:t>
            </a:r>
            <a:r>
              <a:rPr lang="sl-SI" altLang="sl-SI" sz="1600" dirty="0">
                <a:solidFill>
                  <a:schemeClr val="accent2"/>
                </a:solidFill>
              </a:rPr>
              <a:t>januar-marec </a:t>
            </a:r>
            <a:r>
              <a:rPr lang="sl-SI" altLang="sl-SI" sz="1600" dirty="0" smtClean="0">
                <a:solidFill>
                  <a:schemeClr val="accent2"/>
                </a:solidFill>
              </a:rPr>
              <a:t>2025</a:t>
            </a:r>
            <a:endParaRPr lang="sl-SI" altLang="sl-SI" sz="16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l-SI" altLang="sl-SI" sz="1600" dirty="0"/>
              <a:t>Izpolnjevanje prijav za vpis v srednjo šolo </a:t>
            </a:r>
            <a:r>
              <a:rPr lang="sl-SI" altLang="sl-SI" sz="1600" dirty="0">
                <a:solidFill>
                  <a:schemeClr val="accent2"/>
                </a:solidFill>
              </a:rPr>
              <a:t>– marec </a:t>
            </a:r>
            <a:r>
              <a:rPr lang="sl-SI" altLang="sl-SI" sz="1600" dirty="0" smtClean="0">
                <a:solidFill>
                  <a:schemeClr val="accent2"/>
                </a:solidFill>
              </a:rPr>
              <a:t>2025</a:t>
            </a:r>
            <a:endParaRPr lang="sl-SI" altLang="sl-SI" sz="16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l-SI" altLang="sl-SI" sz="1600" dirty="0"/>
              <a:t>*Svetovanje pri morebitnem prenosu prijav </a:t>
            </a:r>
            <a:r>
              <a:rPr lang="sl-SI" altLang="sl-SI" sz="1600" dirty="0">
                <a:solidFill>
                  <a:schemeClr val="accent2"/>
                </a:solidFill>
              </a:rPr>
              <a:t>– april, </a:t>
            </a:r>
            <a:r>
              <a:rPr lang="sl-SI" altLang="sl-SI" sz="1600" dirty="0" smtClean="0">
                <a:solidFill>
                  <a:schemeClr val="accent2"/>
                </a:solidFill>
              </a:rPr>
              <a:t>junij, avgust 2025</a:t>
            </a:r>
            <a:endParaRPr lang="sl-SI" altLang="sl-SI" sz="1600" dirty="0">
              <a:solidFill>
                <a:schemeClr val="accent2"/>
              </a:solidFill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5013176"/>
            <a:ext cx="3240360" cy="17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dirty="0" smtClean="0">
                <a:solidFill>
                  <a:schemeClr val="accent2"/>
                </a:solidFill>
              </a:rPr>
              <a:t>INFORMATIVNI DAN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600" dirty="0" smtClean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Namesto </a:t>
            </a:r>
            <a:r>
              <a:rPr 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pouka učenci samostojno odidejo na srednje šole, ki jih zanimajo</a:t>
            </a: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sl-SI" sz="16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600" dirty="0" smtClean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14. </a:t>
            </a:r>
            <a:r>
              <a:rPr lang="sl-SI" sz="16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FEBRUAR </a:t>
            </a:r>
            <a:r>
              <a:rPr lang="sl-SI" sz="1600" dirty="0" smtClean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2025</a:t>
            </a:r>
            <a:endParaRPr lang="sl-SI" sz="1600" dirty="0">
              <a:solidFill>
                <a:schemeClr val="accent2"/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None/>
              <a:defRPr/>
            </a:pPr>
            <a:endParaRPr lang="sl-SI" sz="1600" dirty="0" smtClean="0">
              <a:solidFill>
                <a:schemeClr val="accent2"/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None/>
              <a:defRPr/>
            </a:pPr>
            <a:endParaRPr lang="sl-SI" sz="1600" dirty="0">
              <a:solidFill>
                <a:schemeClr val="accent2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600" dirty="0" smtClean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15. </a:t>
            </a:r>
            <a:r>
              <a:rPr lang="sl-SI" sz="16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FEBRUAR </a:t>
            </a:r>
            <a:r>
              <a:rPr lang="sl-SI" sz="1600" dirty="0" smtClean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2025</a:t>
            </a:r>
            <a:endParaRPr lang="sl-SI" sz="1600" dirty="0">
              <a:solidFill>
                <a:schemeClr val="accent2"/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0" defTabSz="6858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rgbClr val="10B6F4"/>
              </a:buClr>
              <a:buSzPct val="110000"/>
              <a:buNone/>
              <a:defRPr/>
            </a:pPr>
            <a:endParaRPr lang="sl-SI" sz="1600" dirty="0">
              <a:solidFill>
                <a:schemeClr val="accent2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sl-SI" sz="16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l-SI" sz="1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Fizično na šolah</a:t>
            </a:r>
            <a:endParaRPr lang="sl-SI" sz="1600" dirty="0">
              <a:solidFill>
                <a:schemeClr val="accent2"/>
              </a:solidFill>
              <a:latin typeface="+mj-lt"/>
              <a:cs typeface="Calibri" panose="020F0502020204030204" pitchFamily="34" charset="0"/>
            </a:endParaRPr>
          </a:p>
          <a:p>
            <a:pPr marL="171450" lvl="0" indent="-17145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sl-SI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685800" eaLnBrk="0" fontAlgn="base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>
                <a:srgbClr val="10B6F4"/>
              </a:buClr>
              <a:buSzPct val="110000"/>
              <a:buNone/>
              <a:defRPr/>
            </a:pP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0" y="2136517"/>
            <a:ext cx="5444080" cy="2852936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167408"/>
          </a:xfrm>
        </p:spPr>
        <p:txBody>
          <a:bodyPr/>
          <a:lstStyle/>
          <a:p>
            <a:r>
              <a:rPr lang="sl-SI" dirty="0" smtClean="0"/>
              <a:t>RAZPIS ZA VPIS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352800" y="1916832"/>
            <a:ext cx="5486400" cy="1008112"/>
          </a:xfrm>
        </p:spPr>
        <p:txBody>
          <a:bodyPr/>
          <a:lstStyle/>
          <a:p>
            <a:r>
              <a:rPr lang="sl-SI" altLang="sl-SI" dirty="0"/>
              <a:t>za vpis v srednje šole in dijaške domove</a:t>
            </a:r>
          </a:p>
          <a:p>
            <a:r>
              <a:rPr lang="sl-SI" altLang="sl-SI" dirty="0"/>
              <a:t>v šolskem letu </a:t>
            </a:r>
            <a:r>
              <a:rPr lang="sl-SI" altLang="sl-SI" dirty="0" smtClean="0"/>
              <a:t>2024/25</a:t>
            </a:r>
          </a:p>
          <a:p>
            <a:endParaRPr lang="sl-SI" altLang="sl-SI" dirty="0"/>
          </a:p>
          <a:p>
            <a:endParaRPr lang="sl-SI" altLang="sl-SI" dirty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240016" y="2564905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altLang="sl-SI" dirty="0" smtClean="0"/>
          </a:p>
          <a:p>
            <a:endParaRPr lang="sl-SI" altLang="sl-SI" dirty="0"/>
          </a:p>
          <a:p>
            <a:endParaRPr lang="sl-SI" altLang="sl-SI" dirty="0" smtClean="0"/>
          </a:p>
          <a:p>
            <a:r>
              <a:rPr lang="sl-SI" altLang="sl-SI" dirty="0" smtClean="0"/>
              <a:t>                                               </a:t>
            </a:r>
            <a:r>
              <a:rPr lang="sl-SI" altLang="sl-SI" dirty="0" smtClean="0">
                <a:latin typeface="+mj-lt"/>
              </a:rPr>
              <a:t>Poudarek </a:t>
            </a:r>
            <a:r>
              <a:rPr lang="sl-SI" altLang="sl-SI" dirty="0">
                <a:latin typeface="+mj-lt"/>
              </a:rPr>
              <a:t>na srednjih </a:t>
            </a:r>
            <a:r>
              <a:rPr lang="sl-SI" altLang="sl-SI" dirty="0" smtClean="0">
                <a:latin typeface="+mj-lt"/>
              </a:rPr>
              <a:t>šolah v Obalno – kraški regiji</a:t>
            </a:r>
            <a:endParaRPr lang="sl-SI" altLang="sl-SI" dirty="0">
              <a:latin typeface="+mj-lt"/>
            </a:endParaRPr>
          </a:p>
          <a:p>
            <a:r>
              <a:rPr lang="sl-SI" altLang="sl-SI" dirty="0" smtClean="0">
                <a:latin typeface="+mj-lt"/>
              </a:rPr>
              <a:t>                                                         </a:t>
            </a:r>
            <a:endParaRPr lang="sl-SI" alt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4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76672"/>
            <a:ext cx="7416824" cy="399922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67408" y="5085184"/>
            <a:ext cx="16594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sl-SI" altLang="sl-SI" sz="1400" u="sng" dirty="0">
                <a:solidFill>
                  <a:schemeClr val="accent2"/>
                </a:solidFill>
              </a:rPr>
              <a:t>Srednje poklicno: </a:t>
            </a:r>
            <a:r>
              <a:rPr lang="sl-SI" altLang="sl-SI" sz="1400" dirty="0"/>
              <a:t>3 leta, zaključni izpit, poklic + nadaljujejo lahko v PTI </a:t>
            </a:r>
          </a:p>
          <a:p>
            <a:pPr>
              <a:spcBef>
                <a:spcPct val="0"/>
              </a:spcBef>
            </a:pPr>
            <a:endParaRPr lang="sl-SI" altLang="sl-SI" sz="1400" dirty="0"/>
          </a:p>
          <a:p>
            <a:pPr>
              <a:spcBef>
                <a:spcPct val="0"/>
              </a:spcBef>
            </a:pPr>
            <a:r>
              <a:rPr lang="sl-SI" altLang="sl-SI" sz="1400" u="sng" dirty="0">
                <a:solidFill>
                  <a:schemeClr val="accent2"/>
                </a:solidFill>
              </a:rPr>
              <a:t>Srednje strokovno/tehniško</a:t>
            </a:r>
            <a:r>
              <a:rPr lang="sl-SI" altLang="sl-SI" sz="1400" u="sng" dirty="0"/>
              <a:t>: </a:t>
            </a:r>
            <a:r>
              <a:rPr lang="sl-SI" altLang="sl-SI" sz="1400" dirty="0"/>
              <a:t>4 leta, poklicna matura, poklic + nadaljujejo lahko na višjih/visokih/univerzitetnih* </a:t>
            </a:r>
            <a:r>
              <a:rPr lang="sl-SI" altLang="sl-SI" sz="1400" dirty="0" smtClean="0"/>
              <a:t>programih </a:t>
            </a:r>
            <a:endParaRPr lang="sl-SI" altLang="sl-SI" sz="1400" dirty="0"/>
          </a:p>
          <a:p>
            <a:pPr>
              <a:spcBef>
                <a:spcPct val="0"/>
              </a:spcBef>
            </a:pPr>
            <a:endParaRPr lang="sl-SI" altLang="sl-SI" sz="1400" dirty="0"/>
          </a:p>
          <a:p>
            <a:pPr>
              <a:spcBef>
                <a:spcPct val="0"/>
              </a:spcBef>
            </a:pPr>
            <a:r>
              <a:rPr lang="sl-SI" altLang="sl-SI" sz="1400" u="sng" dirty="0">
                <a:solidFill>
                  <a:schemeClr val="accent2"/>
                </a:solidFill>
              </a:rPr>
              <a:t>Gimnazijski</a:t>
            </a:r>
            <a:r>
              <a:rPr lang="sl-SI" altLang="sl-SI" sz="1400" u="sng" dirty="0"/>
              <a:t>: </a:t>
            </a:r>
            <a:r>
              <a:rPr lang="sl-SI" altLang="sl-SI" sz="1400" dirty="0"/>
              <a:t>4 leta, splošna matura nadaljujejo na univerzitetnem študiju</a:t>
            </a:r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9273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9829800" cy="648072"/>
          </a:xfrm>
        </p:spPr>
        <p:txBody>
          <a:bodyPr rtlCol="0"/>
          <a:lstStyle/>
          <a:p>
            <a:pPr algn="ctr" rtl="0"/>
            <a:r>
              <a:rPr lang="sl-SI" dirty="0" smtClean="0"/>
              <a:t>POGOJI ZA VPIS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63352" y="1124744"/>
            <a:ext cx="139479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sl-SI" sz="1600" b="1" dirty="0"/>
              <a:t>USPEŠNO ZAKLJUČENA OSNOVNA </a:t>
            </a:r>
            <a:r>
              <a:rPr lang="en-US" altLang="sl-SI" sz="1600" b="1" dirty="0" smtClean="0"/>
              <a:t>ŠOLA</a:t>
            </a:r>
            <a:endParaRPr lang="en-US" altLang="sl-SI" sz="1600" dirty="0"/>
          </a:p>
          <a:p>
            <a:pPr>
              <a:defRPr/>
            </a:pPr>
            <a:endParaRPr lang="sl-SI" altLang="sl-SI" sz="1600" dirty="0" smtClean="0"/>
          </a:p>
          <a:p>
            <a:pPr>
              <a:defRPr/>
            </a:pPr>
            <a:r>
              <a:rPr lang="sl-SI" altLang="sl-SI" sz="1600" dirty="0" smtClean="0"/>
              <a:t>*</a:t>
            </a:r>
            <a:r>
              <a:rPr lang="en-US" altLang="sl-SI" sz="1600" dirty="0"/>
              <a:t>POSEBNI POGOJI</a:t>
            </a:r>
            <a:r>
              <a:rPr lang="sl-SI" altLang="sl-SI" sz="1600" dirty="0"/>
              <a:t> – rok prijave/oddaje: </a:t>
            </a:r>
            <a:r>
              <a:rPr lang="sl-SI" altLang="sl-SI" sz="1600" b="1" dirty="0">
                <a:solidFill>
                  <a:schemeClr val="accent2"/>
                </a:solidFill>
              </a:rPr>
              <a:t>4. 3. </a:t>
            </a:r>
            <a:r>
              <a:rPr lang="sl-SI" altLang="sl-SI" sz="1600" b="1" dirty="0" smtClean="0">
                <a:solidFill>
                  <a:schemeClr val="accent2"/>
                </a:solidFill>
              </a:rPr>
              <a:t>2025</a:t>
            </a:r>
          </a:p>
          <a:p>
            <a:pPr>
              <a:defRPr/>
            </a:pPr>
            <a:endParaRPr lang="sl-SI" altLang="sl-SI" sz="1600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altLang="sl-SI" sz="1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600" dirty="0">
                <a:solidFill>
                  <a:schemeClr val="accent2"/>
                </a:solidFill>
              </a:rPr>
              <a:t>PSIHOFIZIČNA SPOSOBNOST</a:t>
            </a:r>
          </a:p>
          <a:p>
            <a:pPr marL="342900" lvl="1">
              <a:defRPr/>
            </a:pPr>
            <a:r>
              <a:rPr lang="sl-SI" altLang="sl-SI" sz="1600" dirty="0">
                <a:sym typeface="Symbol" panose="05050102010706020507" pitchFamily="18" charset="2"/>
              </a:rPr>
              <a:t> </a:t>
            </a:r>
            <a:r>
              <a:rPr lang="sl-SI" altLang="sl-SI" sz="1600" dirty="0"/>
              <a:t>zdravniško potrdilo</a:t>
            </a:r>
          </a:p>
          <a:p>
            <a:pPr lvl="2">
              <a:defRPr/>
            </a:pPr>
            <a:r>
              <a:rPr lang="sl-SI" altLang="sl-SI" sz="1600" dirty="0"/>
              <a:t>Gimnazija (športni oddelek)</a:t>
            </a:r>
          </a:p>
          <a:p>
            <a:pPr lvl="2">
              <a:defRPr/>
            </a:pPr>
            <a:r>
              <a:rPr lang="sl-SI" altLang="sl-SI" sz="1600" dirty="0"/>
              <a:t>Umetniška gimnazija – glasbena smer</a:t>
            </a:r>
            <a:r>
              <a:rPr lang="sl-SI" altLang="sl-SI" sz="1600" dirty="0" smtClean="0"/>
              <a:t>*</a:t>
            </a:r>
            <a:endParaRPr lang="sl-SI" altLang="sl-SI" sz="1600" dirty="0"/>
          </a:p>
          <a:p>
            <a:pPr>
              <a:defRPr/>
            </a:pPr>
            <a:endParaRPr lang="sl-SI" altLang="sl-SI" sz="1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600" dirty="0">
                <a:solidFill>
                  <a:schemeClr val="accent2"/>
                </a:solidFill>
              </a:rPr>
              <a:t>POSEBNA NADARJENOST OZ. SPRETNOST </a:t>
            </a:r>
          </a:p>
          <a:p>
            <a:pPr lvl="1">
              <a:buFont typeface="Symbol" panose="05050102010706020507" pitchFamily="18" charset="2"/>
              <a:buChar char="®"/>
              <a:defRPr/>
            </a:pPr>
            <a:r>
              <a:rPr lang="sl-SI" altLang="sl-SI" sz="1600" dirty="0"/>
              <a:t>preizkus nadarjenosti </a:t>
            </a:r>
          </a:p>
          <a:p>
            <a:pPr lvl="2">
              <a:defRPr/>
            </a:pPr>
            <a:r>
              <a:rPr lang="sl-SI" altLang="sl-SI" sz="1600" dirty="0"/>
              <a:t>Umetniška gimnazija - likovna smer</a:t>
            </a:r>
            <a:r>
              <a:rPr lang="en-US" altLang="sl-SI" sz="1600" dirty="0"/>
              <a:t>, </a:t>
            </a:r>
            <a:r>
              <a:rPr lang="en-US" altLang="sl-SI" sz="1600" dirty="0" err="1"/>
              <a:t>glasbena</a:t>
            </a:r>
            <a:r>
              <a:rPr lang="en-US" altLang="sl-SI" sz="1600" dirty="0"/>
              <a:t> </a:t>
            </a:r>
            <a:r>
              <a:rPr lang="en-US" altLang="sl-SI" sz="1600" dirty="0" err="1"/>
              <a:t>smer</a:t>
            </a:r>
            <a:r>
              <a:rPr lang="en-US" altLang="sl-SI" sz="1600" dirty="0"/>
              <a:t>, </a:t>
            </a:r>
            <a:r>
              <a:rPr lang="en-US" altLang="sl-SI" sz="1600" dirty="0" err="1"/>
              <a:t>plesna</a:t>
            </a:r>
            <a:r>
              <a:rPr lang="en-US" altLang="sl-SI" sz="1600" dirty="0"/>
              <a:t> </a:t>
            </a:r>
            <a:r>
              <a:rPr lang="en-US" altLang="sl-SI" sz="1600" dirty="0" err="1"/>
              <a:t>smer</a:t>
            </a:r>
            <a:r>
              <a:rPr lang="en-US" altLang="sl-SI" sz="1600" dirty="0"/>
              <a:t>, </a:t>
            </a:r>
            <a:r>
              <a:rPr lang="en-US" altLang="sl-SI" sz="1600" dirty="0" err="1" smtClean="0"/>
              <a:t>zoboteh</a:t>
            </a:r>
            <a:r>
              <a:rPr lang="sl-SI" altLang="sl-SI" sz="1600" dirty="0"/>
              <a:t>n</a:t>
            </a:r>
            <a:r>
              <a:rPr lang="en-US" altLang="sl-SI" sz="1600" dirty="0" err="1" smtClean="0"/>
              <a:t>ik</a:t>
            </a:r>
            <a:r>
              <a:rPr lang="en-US" altLang="sl-SI" sz="1600" dirty="0"/>
              <a:t>, </a:t>
            </a:r>
            <a:r>
              <a:rPr lang="en-US" altLang="sl-SI" sz="1600" dirty="0" err="1"/>
              <a:t>fotografski</a:t>
            </a:r>
            <a:r>
              <a:rPr lang="en-US" altLang="sl-SI" sz="1600" dirty="0"/>
              <a:t> </a:t>
            </a:r>
            <a:r>
              <a:rPr lang="en-US" altLang="sl-SI" sz="1600" dirty="0" err="1"/>
              <a:t>tehnik</a:t>
            </a:r>
            <a:r>
              <a:rPr lang="en-US" altLang="sl-SI" sz="1600" dirty="0"/>
              <a:t>, </a:t>
            </a:r>
            <a:r>
              <a:rPr lang="en-US" altLang="sl-SI" sz="1600" dirty="0" err="1"/>
              <a:t>tehnik</a:t>
            </a:r>
            <a:r>
              <a:rPr lang="en-US" altLang="sl-SI" sz="1600" dirty="0"/>
              <a:t> </a:t>
            </a:r>
            <a:r>
              <a:rPr lang="en-US" altLang="sl-SI" sz="1600" dirty="0" err="1"/>
              <a:t>oblikovanja</a:t>
            </a:r>
            <a:endParaRPr lang="sl-SI" altLang="sl-SI" sz="1600" dirty="0"/>
          </a:p>
          <a:p>
            <a:pPr lvl="2">
              <a:defRPr/>
            </a:pPr>
            <a:r>
              <a:rPr lang="sl-SI" altLang="sl-SI" sz="1600" dirty="0"/>
              <a:t>Velja samo za šolo, kjer se opravlja preizkus</a:t>
            </a:r>
            <a:endParaRPr lang="en-US" altLang="sl-SI" sz="1600" dirty="0"/>
          </a:p>
          <a:p>
            <a:pPr marL="685800" lvl="2">
              <a:defRPr/>
            </a:pPr>
            <a:endParaRPr lang="sl-SI" altLang="sl-SI" sz="1600" dirty="0"/>
          </a:p>
          <a:p>
            <a:pPr>
              <a:defRPr/>
            </a:pPr>
            <a:endParaRPr lang="sl-SI" altLang="sl-SI" sz="1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600" dirty="0">
                <a:solidFill>
                  <a:schemeClr val="accent2"/>
                </a:solidFill>
              </a:rPr>
              <a:t>ŠPORTNI DOSEŽKI </a:t>
            </a:r>
          </a:p>
          <a:p>
            <a:pPr marL="342900" lvl="1">
              <a:defRPr/>
            </a:pPr>
            <a:r>
              <a:rPr lang="sl-SI" altLang="sl-SI" sz="1600" dirty="0">
                <a:sym typeface="Symbol" panose="05050102010706020507" pitchFamily="18" charset="2"/>
              </a:rPr>
              <a:t> </a:t>
            </a:r>
            <a:r>
              <a:rPr lang="sl-SI" altLang="sl-SI" sz="1600" dirty="0"/>
              <a:t>Potrdilo nacionalne panožne zveze z izjavo trenerja in podatki o športnih rezultatih</a:t>
            </a:r>
          </a:p>
          <a:p>
            <a:pPr lvl="2">
              <a:defRPr/>
            </a:pPr>
            <a:r>
              <a:rPr lang="sl-SI" altLang="sl-SI" sz="1600" dirty="0"/>
              <a:t>Gimnazija (športni oddelek)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063552" y="5589240"/>
            <a:ext cx="67514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1000" u="sng" dirty="0"/>
              <a:t>Psihofizična sposobnost:</a:t>
            </a:r>
            <a:r>
              <a:rPr lang="sl-SI" altLang="sl-SI" sz="1000" dirty="0"/>
              <a:t> rudarstvo, umetniška gimnazija - Glasbena smer, Plesna smer</a:t>
            </a:r>
          </a:p>
          <a:p>
            <a:endParaRPr lang="sl-SI" altLang="sl-SI" sz="1000" dirty="0"/>
          </a:p>
          <a:p>
            <a:r>
              <a:rPr lang="sl-SI" altLang="sl-SI" sz="1000" u="sng" dirty="0"/>
              <a:t>Posebna nadarjenost oz. spretnost:</a:t>
            </a:r>
            <a:r>
              <a:rPr lang="sl-SI" altLang="sl-SI" sz="1000" dirty="0"/>
              <a:t> Zobotehnik, Fotografski tehnik, Tehnik oblikovanja, Umetniška gimnazija - Likovna smer, Glasbena smer, Plesna smer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roci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7_TF03896101" id="{3E472B06-B34B-42E3-B9D9-920E30427EF9}" vid="{728DEFFC-0C14-4010-8E42-62EE2C6468F1}"/>
    </a:ext>
  </a:extLst>
</a:theme>
</file>

<file path=ppt/theme/theme2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schemas.openxmlformats.org/package/2006/metadata/core-properties"/>
    <ds:schemaRef ds:uri="http://purl.org/dc/dcmitype/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Izobraževalna predstavitev z motivom otrok na šolskem igrišču, album (širokozaslonsko)</Template>
  <TotalTime>373</TotalTime>
  <Words>1564</Words>
  <Application>Microsoft Office PowerPoint</Application>
  <PresentationFormat>Širokozaslonsko</PresentationFormat>
  <Paragraphs>255</Paragraphs>
  <Slides>30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Otroci prijatelji 16 x 9</vt:lpstr>
      <vt:lpstr>              KAM PO OSNOVNI ŠOLI?</vt:lpstr>
      <vt:lpstr>                    Vsebina</vt:lpstr>
      <vt:lpstr>    KARIERNA ORIENTACIJA</vt:lpstr>
      <vt:lpstr>  PROGRAM KARIERNE ORIENTACIJE 2024/2025 ZA 9. RAZRED (že izvedeno)</vt:lpstr>
      <vt:lpstr>PROGRAM KARIERNE ORIENTACIJE 2023/2024 ZA 9. RAZRED – (še bo izvedeno)</vt:lpstr>
      <vt:lpstr>INFORMATIVNI DAN</vt:lpstr>
      <vt:lpstr>RAZPIS ZA VPIS</vt:lpstr>
      <vt:lpstr>PowerPointova predstavitev</vt:lpstr>
      <vt:lpstr>POGOJI ZA VPIS</vt:lpstr>
      <vt:lpstr>PRIJAVA ZA VPIS IN ROKI</vt:lpstr>
      <vt:lpstr>DOGAJANJE PO ODDAJI PRIJAVNICE ZA VPIS</vt:lpstr>
      <vt:lpstr>MERILA ZA IZBIRO V PRIMERU OMEJITVE VPISA</vt:lpstr>
      <vt:lpstr>  SREDNJEŠOLSKI PROGRAMI V OBALNO – KRAŠKI REGIJI</vt:lpstr>
      <vt:lpstr>PowerPointova predstavitev</vt:lpstr>
      <vt:lpstr>PowerPointova predstavitev</vt:lpstr>
      <vt:lpstr>SREDNJA TEHNIŠKA ŠOLA KOPER</vt:lpstr>
      <vt:lpstr>PowerPointova predstavitev</vt:lpstr>
      <vt:lpstr>PowerPointova predstavitev</vt:lpstr>
      <vt:lpstr>PowerPointova predstavitev</vt:lpstr>
      <vt:lpstr>IS PROGRAMI – ITALIJANSKE ŠOLE</vt:lpstr>
      <vt:lpstr>PRIMORSKO – NOTRANJSKA REGIJA</vt:lpstr>
      <vt:lpstr>DIJAŠKI DOMOVI</vt:lpstr>
      <vt:lpstr>ŠTIPENDIRANJE</vt:lpstr>
      <vt:lpstr>VRSTE ŠTIPENDIJ</vt:lpstr>
      <vt:lpstr>ŠTIPENDIJE</vt:lpstr>
      <vt:lpstr>PowerPointova predstavitev</vt:lpstr>
      <vt:lpstr>PowerPointova predstavitev</vt:lpstr>
      <vt:lpstr>PowerPointova predstavitev</vt:lpstr>
      <vt:lpstr>VEČ INFORMACIJ</vt:lpstr>
      <vt:lpstr>Hvala za vašo pozornost 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 PO OSNOVNI ŠOLI?</dc:title>
  <dc:creator>Uporabnik</dc:creator>
  <cp:keywords/>
  <cp:lastModifiedBy>Taja Poropat</cp:lastModifiedBy>
  <cp:revision>26</cp:revision>
  <cp:lastPrinted>2023-12-11T11:30:10Z</cp:lastPrinted>
  <dcterms:created xsi:type="dcterms:W3CDTF">2023-12-05T11:24:50Z</dcterms:created>
  <dcterms:modified xsi:type="dcterms:W3CDTF">2025-02-21T10:48:00Z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